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9" r:id="rId4"/>
    <p:sldId id="279" r:id="rId5"/>
    <p:sldId id="276" r:id="rId6"/>
    <p:sldId id="290" r:id="rId7"/>
    <p:sldId id="292" r:id="rId8"/>
    <p:sldId id="270" r:id="rId9"/>
    <p:sldId id="283" r:id="rId10"/>
    <p:sldId id="271" r:id="rId11"/>
    <p:sldId id="260" r:id="rId12"/>
    <p:sldId id="277" r:id="rId13"/>
    <p:sldId id="293" r:id="rId14"/>
    <p:sldId id="261" r:id="rId15"/>
    <p:sldId id="262" r:id="rId16"/>
    <p:sldId id="288" r:id="rId17"/>
    <p:sldId id="264" r:id="rId18"/>
    <p:sldId id="287" r:id="rId19"/>
    <p:sldId id="273" r:id="rId20"/>
    <p:sldId id="274" r:id="rId21"/>
    <p:sldId id="266" r:id="rId22"/>
    <p:sldId id="272" r:id="rId23"/>
    <p:sldId id="296" r:id="rId24"/>
    <p:sldId id="280" r:id="rId25"/>
    <p:sldId id="291" r:id="rId26"/>
    <p:sldId id="295" r:id="rId27"/>
    <p:sldId id="281" r:id="rId28"/>
    <p:sldId id="275" r:id="rId29"/>
    <p:sldId id="294" r:id="rId30"/>
    <p:sldId id="284" r:id="rId31"/>
    <p:sldId id="268" r:id="rId32"/>
    <p:sldId id="28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hnea" initials="M" lastIdx="8" clrIdx="0">
    <p:extLst>
      <p:ext uri="{19B8F6BF-5375-455C-9EA6-DF929625EA0E}">
        <p15:presenceInfo xmlns:p15="http://schemas.microsoft.com/office/powerpoint/2012/main" userId="Mihne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9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7-27T13:57:13.745" idx="6">
    <p:pos x="3226" y="3629"/>
    <p:text>Termen pe ore vs teremen pe zile in cursul UP</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5-07-24T13:07:44.613" idx="2">
    <p:pos x="2801" y="2671"/>
    <p:text>Discutie prinvind forma anterioara Legii 70/2025</p:text>
    <p:extLst>
      <p:ext uri="{C676402C-5697-4E1C-873F-D02D1690AC5C}">
        <p15:threadingInfo xmlns:p15="http://schemas.microsoft.com/office/powerpoint/2012/main" timeZoneBias="-180"/>
      </p:ext>
    </p:extLst>
  </p:cm>
  <p:cm authorId="1" dt="2025-07-27T14:13:57.827" idx="7">
    <p:pos x="2549" y="1706"/>
    <p:text>măsura asigurătorie poate fi luată cu privire la bunurile suspectului doar când aceasta este obligatorie?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5-07-24T13:08:22.820" idx="3">
    <p:pos x="4406" y="3413"/>
    <p:text>De ce?</p:text>
    <p:extLst>
      <p:ext uri="{C676402C-5697-4E1C-873F-D02D1690AC5C}">
        <p15:threadingInfo xmlns:p15="http://schemas.microsoft.com/office/powerpoint/2012/main" timeZoneBias="-180"/>
      </p:ext>
    </p:extLst>
  </p:cm>
  <p:cm authorId="1" dt="2025-07-24T13:19:08.298" idx="5">
    <p:pos x="5537" y="1980"/>
    <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5-07-24T13:18:21.465" idx="4">
    <p:pos x="2614" y="2578"/>
    <p:text/>
    <p:extLst>
      <p:ext uri="{C676402C-5697-4E1C-873F-D02D1690AC5C}">
        <p15:threadingInfo xmlns:p15="http://schemas.microsoft.com/office/powerpoint/2012/main" timeZoneBias="-180"/>
      </p:ext>
    </p:extLst>
  </p:cm>
  <p:cm authorId="1" dt="2025-07-27T16:53:23.062" idx="8">
    <p:pos x="2614" y="2714"/>
    <p:text>Interdictia se limiteaza la acte de dispozitie sau include și actele de administrare?</p:text>
    <p:extLst>
      <p:ext uri="{C676402C-5697-4E1C-873F-D02D1690AC5C}">
        <p15:threadingInfo xmlns:p15="http://schemas.microsoft.com/office/powerpoint/2012/main" timeZoneBias="-180">
          <p15:parentCm authorId="1" idx="4"/>
        </p15:threadingInfo>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B8FDA-BF59-790C-8B37-4E95B5A159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E27DCF-F23B-675D-6C0A-E019C85C81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111C22-9181-7E39-061D-C31FFE00196B}"/>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5" name="Footer Placeholder 4">
            <a:extLst>
              <a:ext uri="{FF2B5EF4-FFF2-40B4-BE49-F238E27FC236}">
                <a16:creationId xmlns:a16="http://schemas.microsoft.com/office/drawing/2014/main" id="{07AF9FD5-2E7C-8865-0533-3C055EA5A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3C8D2-70DA-B1E3-C1FE-BE1737AF6967}"/>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3512643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4E958-A67A-CBDD-FCD6-EBD4906EF3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655389-9C09-8B37-8C79-EEAE60BACF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35DFC1-2ACE-118E-3CC7-4F151FBB9A3B}"/>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5" name="Footer Placeholder 4">
            <a:extLst>
              <a:ext uri="{FF2B5EF4-FFF2-40B4-BE49-F238E27FC236}">
                <a16:creationId xmlns:a16="http://schemas.microsoft.com/office/drawing/2014/main" id="{93C6E1EC-6663-7DF8-7219-24D53B0F32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1939E8-7EBD-7C8E-AA4A-41FB188A2801}"/>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1671741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8E0EBE-3E36-8220-F74A-ABD8098C05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1BBA9E-06CD-DDAE-BA2C-A5B967CBAD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006629-B377-7971-2940-9012437B3F90}"/>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5" name="Footer Placeholder 4">
            <a:extLst>
              <a:ext uri="{FF2B5EF4-FFF2-40B4-BE49-F238E27FC236}">
                <a16:creationId xmlns:a16="http://schemas.microsoft.com/office/drawing/2014/main" id="{4C9BA909-0912-5DF8-086A-1B4EB831B7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BE12F-56B2-A92E-61BE-2202255BB48B}"/>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1123104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B808A-61E2-B36F-B9FB-95D48AEE38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F0A0EB-E29E-7A49-39B5-D17A549F92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8044EA-0AD5-A69D-2131-8A58377B9FBA}"/>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5" name="Footer Placeholder 4">
            <a:extLst>
              <a:ext uri="{FF2B5EF4-FFF2-40B4-BE49-F238E27FC236}">
                <a16:creationId xmlns:a16="http://schemas.microsoft.com/office/drawing/2014/main" id="{6B706757-20FE-8E39-F9C0-16B1125AE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36DE8F-488E-A39E-C0D0-116AC784195D}"/>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420027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875AC-CB70-1AF4-445D-2A7A44D074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C61CA1-21E1-494A-4C7A-A44F6AC8C8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DECC9B-43AB-DABD-CC47-8D21177EF2AF}"/>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5" name="Footer Placeholder 4">
            <a:extLst>
              <a:ext uri="{FF2B5EF4-FFF2-40B4-BE49-F238E27FC236}">
                <a16:creationId xmlns:a16="http://schemas.microsoft.com/office/drawing/2014/main" id="{C28894D5-69CF-8212-6A66-5E6636A091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59CE9F-F7FA-1587-35ED-FC7A2DE5195D}"/>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343209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38D16-4EDA-6FB9-A135-6AA0F9FEB4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9C687B-96AC-43D0-1741-C0EE1DC008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014F7A-3094-0730-DA81-C7331487E1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93DE68-8BA1-58A1-BD26-0EC5BB6A9ABF}"/>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6" name="Footer Placeholder 5">
            <a:extLst>
              <a:ext uri="{FF2B5EF4-FFF2-40B4-BE49-F238E27FC236}">
                <a16:creationId xmlns:a16="http://schemas.microsoft.com/office/drawing/2014/main" id="{B5DE8C0E-97E1-B13E-832A-62CCFC0C75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8DCDEA-161A-82FE-2D26-8B7B8BEBA26A}"/>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3595750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E35DE-E328-21C3-778D-371D3670E5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A5718A-92BF-E914-D36B-9A44CC5673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E7FFA4-ADA4-1276-C0C8-4C67D75BB7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74FA0F-9C47-A340-CFCD-6E650B5A34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AD9689-1EF0-271A-1C24-C16979FD0A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0722942-4CF0-5309-5AD8-A37B7B28D291}"/>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8" name="Footer Placeholder 7">
            <a:extLst>
              <a:ext uri="{FF2B5EF4-FFF2-40B4-BE49-F238E27FC236}">
                <a16:creationId xmlns:a16="http://schemas.microsoft.com/office/drawing/2014/main" id="{5E20642C-FC84-1E0B-B5F3-42CE227EFC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469242-ABDF-526C-CB7A-330AB4DC7937}"/>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303040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6565C-6C8C-DEA7-D562-8FD2C9AA56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8FFADE-0EFB-3036-EB61-3E880CDEDDE0}"/>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4" name="Footer Placeholder 3">
            <a:extLst>
              <a:ext uri="{FF2B5EF4-FFF2-40B4-BE49-F238E27FC236}">
                <a16:creationId xmlns:a16="http://schemas.microsoft.com/office/drawing/2014/main" id="{827876FB-C483-6B23-6916-B17525AFD2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E90051-AC6B-805D-300A-C5C41D2BAFF2}"/>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140501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0B966D-5717-44F7-5D0A-EB3C0B87B4F0}"/>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3" name="Footer Placeholder 2">
            <a:extLst>
              <a:ext uri="{FF2B5EF4-FFF2-40B4-BE49-F238E27FC236}">
                <a16:creationId xmlns:a16="http://schemas.microsoft.com/office/drawing/2014/main" id="{5F94E462-58DB-7665-F7F9-8FFDB10CA2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8B3539-F4FE-84D5-979E-2C1DC3812B63}"/>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3633878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CA035-0EB0-A4D0-64D2-0F56A373EB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F61EB6-AC91-E35A-FC84-6820FA16E2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DB7842-A1E8-5C73-D050-9FF67AB084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042745-7079-FBEA-6C0A-11DB8C8B7519}"/>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6" name="Footer Placeholder 5">
            <a:extLst>
              <a:ext uri="{FF2B5EF4-FFF2-40B4-BE49-F238E27FC236}">
                <a16:creationId xmlns:a16="http://schemas.microsoft.com/office/drawing/2014/main" id="{045C133F-DB53-6730-C89C-F4116D54F2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7EBDA6-C7E9-F5C7-75F4-AE56E6D7AA6D}"/>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1890254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39AC6-8D05-BBB3-626E-BD5E6AC919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54E755-DD7A-353F-09EB-3CA74E52D5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8289B4-A19C-565A-ED9E-13A3EC56C6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2BFED-AE6A-B9DC-4396-19764D9EEE64}"/>
              </a:ext>
            </a:extLst>
          </p:cNvPr>
          <p:cNvSpPr>
            <a:spLocks noGrp="1"/>
          </p:cNvSpPr>
          <p:nvPr>
            <p:ph type="dt" sz="half" idx="10"/>
          </p:nvPr>
        </p:nvSpPr>
        <p:spPr/>
        <p:txBody>
          <a:bodyPr/>
          <a:lstStyle/>
          <a:p>
            <a:fld id="{F9481B3A-7C15-4B47-A689-35325F42506D}" type="datetimeFigureOut">
              <a:rPr lang="en-US" smtClean="0"/>
              <a:t>7/24/2025</a:t>
            </a:fld>
            <a:endParaRPr lang="en-US"/>
          </a:p>
        </p:txBody>
      </p:sp>
      <p:sp>
        <p:nvSpPr>
          <p:cNvPr id="6" name="Footer Placeholder 5">
            <a:extLst>
              <a:ext uri="{FF2B5EF4-FFF2-40B4-BE49-F238E27FC236}">
                <a16:creationId xmlns:a16="http://schemas.microsoft.com/office/drawing/2014/main" id="{6A6E81AB-5095-8AFD-92EC-432F535920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3AF173-49D2-B198-BC76-F9E4AFD25B33}"/>
              </a:ext>
            </a:extLst>
          </p:cNvPr>
          <p:cNvSpPr>
            <a:spLocks noGrp="1"/>
          </p:cNvSpPr>
          <p:nvPr>
            <p:ph type="sldNum" sz="quarter" idx="12"/>
          </p:nvPr>
        </p:nvSpPr>
        <p:spPr/>
        <p:txBody>
          <a:bodyPr/>
          <a:lstStyle/>
          <a:p>
            <a:fld id="{1B80C200-8A6F-48C6-89ED-BCBFB2B29B2E}" type="slidenum">
              <a:rPr lang="en-US" smtClean="0"/>
              <a:t>‹#›</a:t>
            </a:fld>
            <a:endParaRPr lang="en-US"/>
          </a:p>
        </p:txBody>
      </p:sp>
    </p:spTree>
    <p:extLst>
      <p:ext uri="{BB962C8B-B14F-4D97-AF65-F5344CB8AC3E}">
        <p14:creationId xmlns:p14="http://schemas.microsoft.com/office/powerpoint/2010/main" val="379450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228E7C-9BCF-52F5-8A3A-C71DEF6992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2150C8-AF2D-08FF-2B7D-41A91A2E66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AAAD2B-7FC4-7736-1A7E-057913E064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481B3A-7C15-4B47-A689-35325F42506D}" type="datetimeFigureOut">
              <a:rPr lang="en-US" smtClean="0"/>
              <a:t>7/24/2025</a:t>
            </a:fld>
            <a:endParaRPr lang="en-US"/>
          </a:p>
        </p:txBody>
      </p:sp>
      <p:sp>
        <p:nvSpPr>
          <p:cNvPr id="5" name="Footer Placeholder 4">
            <a:extLst>
              <a:ext uri="{FF2B5EF4-FFF2-40B4-BE49-F238E27FC236}">
                <a16:creationId xmlns:a16="http://schemas.microsoft.com/office/drawing/2014/main" id="{4C4F1510-6FEF-01A6-FCD8-D6B0795CD6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983B5C-059E-6B69-47E5-E98D982F2A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0C200-8A6F-48C6-89ED-BCBFB2B29B2E}" type="slidenum">
              <a:rPr lang="en-US" smtClean="0"/>
              <a:t>‹#›</a:t>
            </a:fld>
            <a:endParaRPr lang="en-US"/>
          </a:p>
        </p:txBody>
      </p:sp>
    </p:spTree>
    <p:extLst>
      <p:ext uri="{BB962C8B-B14F-4D97-AF65-F5344CB8AC3E}">
        <p14:creationId xmlns:p14="http://schemas.microsoft.com/office/powerpoint/2010/main" val="3981706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7258F-259B-9490-A9AD-907FA37E7209}"/>
              </a:ext>
            </a:extLst>
          </p:cNvPr>
          <p:cNvSpPr>
            <a:spLocks noGrp="1"/>
          </p:cNvSpPr>
          <p:nvPr>
            <p:ph type="ctrTitle"/>
          </p:nvPr>
        </p:nvSpPr>
        <p:spPr>
          <a:xfrm>
            <a:off x="1524000" y="587828"/>
            <a:ext cx="9144000" cy="4142791"/>
          </a:xfrm>
        </p:spPr>
        <p:txBody>
          <a:bodyPr>
            <a:normAutofit fontScale="90000"/>
          </a:bodyPr>
          <a:lstStyle/>
          <a:p>
            <a:r>
              <a:rPr lang="fr-FR" sz="3200" b="1" dirty="0" err="1">
                <a:solidFill>
                  <a:srgbClr val="7030A0"/>
                </a:solidFill>
              </a:rPr>
              <a:t>Baroul</a:t>
            </a:r>
            <a:r>
              <a:rPr lang="fr-FR" sz="3200" b="1" dirty="0">
                <a:solidFill>
                  <a:srgbClr val="7030A0"/>
                </a:solidFill>
              </a:rPr>
              <a:t> </a:t>
            </a:r>
            <a:r>
              <a:rPr lang="fr-FR" sz="3200" b="1" dirty="0" err="1">
                <a:solidFill>
                  <a:srgbClr val="7030A0"/>
                </a:solidFill>
              </a:rPr>
              <a:t>Bucure</a:t>
            </a:r>
            <a:r>
              <a:rPr lang="ro-RO" sz="3200" b="1" dirty="0">
                <a:solidFill>
                  <a:srgbClr val="7030A0"/>
                </a:solidFill>
              </a:rPr>
              <a:t>ș</a:t>
            </a:r>
            <a:r>
              <a:rPr lang="fr-FR" sz="3200" b="1" dirty="0">
                <a:solidFill>
                  <a:srgbClr val="7030A0"/>
                </a:solidFill>
              </a:rPr>
              <a:t>ti</a:t>
            </a:r>
            <a:br>
              <a:rPr lang="en-US" sz="3200" dirty="0"/>
            </a:br>
            <a:r>
              <a:rPr lang="ro-RO" sz="2200" b="1" dirty="0"/>
              <a:t>Programul </a:t>
            </a:r>
            <a:r>
              <a:rPr lang="fr-FR" sz="2200" b="1" dirty="0"/>
              <a:t>de </a:t>
            </a:r>
            <a:r>
              <a:rPr lang="fr-FR" sz="2200" b="1" dirty="0" err="1"/>
              <a:t>pregătire</a:t>
            </a:r>
            <a:r>
              <a:rPr lang="fr-FR" sz="2200" b="1" dirty="0"/>
              <a:t> </a:t>
            </a:r>
            <a:r>
              <a:rPr lang="fr-FR" sz="2200" b="1" dirty="0" err="1"/>
              <a:t>profesională</a:t>
            </a:r>
            <a:br>
              <a:rPr lang="ro-RO" sz="3200" b="1" dirty="0"/>
            </a:br>
            <a:br>
              <a:rPr lang="ro-RO" sz="3200" b="1" dirty="0"/>
            </a:br>
            <a:br>
              <a:rPr lang="ro-RO" sz="3200" b="1" dirty="0"/>
            </a:br>
            <a:r>
              <a:rPr lang="ro-RO" sz="4000" b="1" dirty="0">
                <a:solidFill>
                  <a:srgbClr val="0070C0"/>
                </a:solidFill>
              </a:rPr>
              <a:t>Soluții de actualitate privind </a:t>
            </a:r>
            <a:r>
              <a:rPr lang="ro-RO" sz="4000" b="1" dirty="0">
                <a:solidFill>
                  <a:srgbClr val="00B0F0"/>
                </a:solidFill>
              </a:rPr>
              <a:t>măsurile asiguratorii </a:t>
            </a:r>
            <a:r>
              <a:rPr lang="ro-RO" sz="4000" b="1" dirty="0">
                <a:solidFill>
                  <a:srgbClr val="0070C0"/>
                </a:solidFill>
              </a:rPr>
              <a:t>în procesul penal și argumentarea lor</a:t>
            </a:r>
            <a:br>
              <a:rPr lang="ro-RO" sz="4000" b="1" dirty="0">
                <a:solidFill>
                  <a:srgbClr val="0070C0"/>
                </a:solidFill>
              </a:rPr>
            </a:br>
            <a:br>
              <a:rPr lang="ro-RO" sz="4000" b="1" dirty="0">
                <a:solidFill>
                  <a:srgbClr val="0070C0"/>
                </a:solidFill>
              </a:rPr>
            </a:br>
            <a:r>
              <a:rPr lang="ro-RO" sz="2200" b="1" dirty="0"/>
              <a:t>28 iulie 2025</a:t>
            </a:r>
            <a:br>
              <a:rPr lang="en-US" sz="2200" dirty="0"/>
            </a:br>
            <a:endParaRPr lang="en-US" sz="2200" dirty="0"/>
          </a:p>
        </p:txBody>
      </p:sp>
      <p:sp>
        <p:nvSpPr>
          <p:cNvPr id="3" name="Subtitle 2">
            <a:extLst>
              <a:ext uri="{FF2B5EF4-FFF2-40B4-BE49-F238E27FC236}">
                <a16:creationId xmlns:a16="http://schemas.microsoft.com/office/drawing/2014/main" id="{582CED27-62DD-5A68-23CA-BEAF28CC3A1C}"/>
              </a:ext>
            </a:extLst>
          </p:cNvPr>
          <p:cNvSpPr>
            <a:spLocks noGrp="1"/>
          </p:cNvSpPr>
          <p:nvPr>
            <p:ph type="subTitle" idx="1"/>
          </p:nvPr>
        </p:nvSpPr>
        <p:spPr>
          <a:xfrm>
            <a:off x="1524000" y="4338734"/>
            <a:ext cx="9144000" cy="1623527"/>
          </a:xfrm>
        </p:spPr>
        <p:txBody>
          <a:bodyPr/>
          <a:lstStyle/>
          <a:p>
            <a:endParaRPr lang="ro-RO" dirty="0"/>
          </a:p>
          <a:p>
            <a:pPr algn="r"/>
            <a:r>
              <a:rPr lang="ro-RO" dirty="0"/>
              <a:t>Moderator:</a:t>
            </a:r>
            <a:r>
              <a:rPr lang="ro-RO" b="1" dirty="0"/>
              <a:t> av. </a:t>
            </a:r>
            <a:r>
              <a:rPr lang="ro-RO" b="1" dirty="0">
                <a:solidFill>
                  <a:srgbClr val="7030A0"/>
                </a:solidFill>
              </a:rPr>
              <a:t>Mihnea Stoica</a:t>
            </a:r>
          </a:p>
          <a:p>
            <a:pPr algn="r"/>
            <a:r>
              <a:rPr lang="ro-RO" dirty="0"/>
              <a:t>Invitat: </a:t>
            </a:r>
            <a:r>
              <a:rPr lang="ro-RO" b="1" dirty="0"/>
              <a:t>av. </a:t>
            </a:r>
            <a:r>
              <a:rPr lang="ro-RO" b="1" dirty="0">
                <a:solidFill>
                  <a:srgbClr val="7030A0"/>
                </a:solidFill>
              </a:rPr>
              <a:t>Dănuț-Ioan Bugnariu</a:t>
            </a:r>
          </a:p>
        </p:txBody>
      </p:sp>
    </p:spTree>
    <p:extLst>
      <p:ext uri="{BB962C8B-B14F-4D97-AF65-F5344CB8AC3E}">
        <p14:creationId xmlns:p14="http://schemas.microsoft.com/office/powerpoint/2010/main" val="3258527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62763-6AD3-412F-BEAB-7EE1F15101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A3E23C-0140-3DEE-19E1-4AC1F24ADD61}"/>
              </a:ext>
            </a:extLst>
          </p:cNvPr>
          <p:cNvSpPr>
            <a:spLocks noGrp="1"/>
          </p:cNvSpPr>
          <p:nvPr>
            <p:ph type="title"/>
          </p:nvPr>
        </p:nvSpPr>
        <p:spPr/>
        <p:txBody>
          <a:bodyPr>
            <a:normAutofit/>
          </a:bodyPr>
          <a:lstStyle/>
          <a:p>
            <a:pPr algn="ctr"/>
            <a:r>
              <a:rPr lang="ro-RO" sz="3200" b="1">
                <a:solidFill>
                  <a:srgbClr val="0070C0"/>
                </a:solidFill>
              </a:rPr>
              <a:t>Repere CEDO (contra altor țări)</a:t>
            </a:r>
            <a:endParaRPr lang="en-US" sz="3200" b="1">
              <a:solidFill>
                <a:srgbClr val="0070C0"/>
              </a:solidFill>
            </a:endParaRPr>
          </a:p>
        </p:txBody>
      </p:sp>
      <p:sp>
        <p:nvSpPr>
          <p:cNvPr id="3" name="Content Placeholder 2">
            <a:extLst>
              <a:ext uri="{FF2B5EF4-FFF2-40B4-BE49-F238E27FC236}">
                <a16:creationId xmlns:a16="http://schemas.microsoft.com/office/drawing/2014/main" id="{50C1B922-5921-1479-0343-BAAFBAD73915}"/>
              </a:ext>
            </a:extLst>
          </p:cNvPr>
          <p:cNvSpPr>
            <a:spLocks noGrp="1"/>
          </p:cNvSpPr>
          <p:nvPr>
            <p:ph idx="1"/>
          </p:nvPr>
        </p:nvSpPr>
        <p:spPr/>
        <p:txBody>
          <a:bodyPr>
            <a:normAutofit fontScale="70000" lnSpcReduction="20000"/>
          </a:bodyPr>
          <a:lstStyle/>
          <a:p>
            <a:r>
              <a:rPr lang="ro-RO"/>
              <a:t>Stolkovski c Poloniei caracterul inevitabil al pierderii implica numai plata diferentei;</a:t>
            </a:r>
          </a:p>
          <a:p>
            <a:r>
              <a:rPr lang="en-US" b="1"/>
              <a:t>JGK Statyba Ltd și Guselnikovas c</a:t>
            </a:r>
            <a:r>
              <a:rPr lang="ro-RO" b="1"/>
              <a:t>.</a:t>
            </a:r>
            <a:r>
              <a:rPr lang="en-US" b="1"/>
              <a:t> Lituaniei</a:t>
            </a:r>
            <a:r>
              <a:rPr lang="ro-RO"/>
              <a:t> (hot. 2013) - </a:t>
            </a:r>
            <a:r>
              <a:rPr lang="en-US"/>
              <a:t>încălcarea proporționalității </a:t>
            </a:r>
            <a:r>
              <a:rPr lang="ro-RO"/>
              <a:t>= </a:t>
            </a:r>
            <a:r>
              <a:rPr lang="en-US"/>
              <a:t>sechestrul a durat </a:t>
            </a:r>
            <a:r>
              <a:rPr lang="en-US" b="1"/>
              <a:t>mai mult de zece ani</a:t>
            </a:r>
            <a:r>
              <a:rPr lang="ro-RO" b="1"/>
              <a:t> </a:t>
            </a:r>
            <a:r>
              <a:rPr lang="ro-RO"/>
              <a:t>+ </a:t>
            </a:r>
            <a:r>
              <a:rPr lang="en-US" b="1"/>
              <a:t>instanțele naționale nu au luat în considerare nicio măsură alternativă și mai puțin restrictiv</a:t>
            </a:r>
            <a:r>
              <a:rPr lang="ro-RO" b="1"/>
              <a:t>ă</a:t>
            </a:r>
            <a:r>
              <a:rPr lang="en-US"/>
              <a:t>, tratând problema într-un mod inconsecvent.</a:t>
            </a:r>
          </a:p>
          <a:p>
            <a:r>
              <a:rPr lang="en-US" b="1"/>
              <a:t>Dzinic c. Croației</a:t>
            </a:r>
            <a:r>
              <a:rPr lang="ro-RO" b="1"/>
              <a:t> </a:t>
            </a:r>
            <a:r>
              <a:rPr lang="ro-RO"/>
              <a:t>(hot. 2016) durata </a:t>
            </a:r>
            <a:r>
              <a:rPr lang="en-US" b="1"/>
              <a:t>doi ani și jumătate </a:t>
            </a:r>
            <a:r>
              <a:rPr lang="ro-RO"/>
              <a:t>=</a:t>
            </a:r>
            <a:r>
              <a:rPr lang="en-US"/>
              <a:t> disproporționată, întrucât </a:t>
            </a:r>
            <a:r>
              <a:rPr lang="en-US" b="1" u="sng"/>
              <a:t>valoarea </a:t>
            </a:r>
            <a:r>
              <a:rPr lang="en-US"/>
              <a:t>bunurilor sechestrate a fost de aproape nouă ori mai mare decât câștigul pecuniar obținut prin comiterea infracțiunii, iar instanțele nu au făcut nicio evaluare în acest sens.</a:t>
            </a:r>
            <a:endParaRPr lang="ro-RO"/>
          </a:p>
          <a:p>
            <a:r>
              <a:rPr lang="en-US" u="sng"/>
              <a:t>În alte situații, dimpotrivă, s-a considerat că o durată de </a:t>
            </a:r>
            <a:r>
              <a:rPr lang="en-US" b="1" u="sng"/>
              <a:t>5 ani</a:t>
            </a:r>
            <a:r>
              <a:rPr lang="ro-RO" u="sng"/>
              <a:t>(</a:t>
            </a:r>
            <a:r>
              <a:rPr lang="pt-BR" b="1"/>
              <a:t>Benet Praha SPOL S,R,O, c</a:t>
            </a:r>
            <a:r>
              <a:rPr lang="ro-RO" b="1"/>
              <a:t>.</a:t>
            </a:r>
            <a:r>
              <a:rPr lang="pt-BR" b="1"/>
              <a:t> Cehiei</a:t>
            </a:r>
            <a:r>
              <a:rPr lang="ro-RO" b="1"/>
              <a:t>, hot 2010</a:t>
            </a:r>
            <a:r>
              <a:rPr lang="ro-RO" u="sng"/>
              <a:t>)</a:t>
            </a:r>
            <a:r>
              <a:rPr lang="en-US" u="sng"/>
              <a:t>sau chiar </a:t>
            </a:r>
            <a:r>
              <a:rPr lang="en-US" b="1" u="sng"/>
              <a:t>peste 10 ani</a:t>
            </a:r>
            <a:r>
              <a:rPr lang="ro-RO" b="1" u="sng"/>
              <a:t> (</a:t>
            </a:r>
            <a:r>
              <a:rPr lang="en-US" b="1"/>
              <a:t>Karahasanoglu c</a:t>
            </a:r>
            <a:r>
              <a:rPr lang="ro-RO" b="1"/>
              <a:t>.</a:t>
            </a:r>
            <a:r>
              <a:rPr lang="en-US" b="1"/>
              <a:t> Turciei</a:t>
            </a:r>
            <a:r>
              <a:rPr lang="ro-RO" b="1"/>
              <a:t>, hot. 2021</a:t>
            </a:r>
            <a:r>
              <a:rPr lang="ro-RO" b="1" u="sng"/>
              <a:t>)</a:t>
            </a:r>
            <a:r>
              <a:rPr lang="en-US" u="sng"/>
              <a:t> a măsurii, coroborată cu alte elemente (precum: complexitatea cauzei; conduita activă a organelor judiciare, care au administrat probe și au efectuat mai multe solicitări de asistență judiciară; faptul că instanțele naționale au redus treptat domeniul de aplicare și întinderea măsurilor în cauză pentru a-i permite reclamantului să se bucure de bunurile sale etc.) </a:t>
            </a:r>
            <a:r>
              <a:rPr lang="en-US" b="1" u="sng"/>
              <a:t>nu conduce la concluzia vreunei încălcări din perspectiva art. 1 Protocol 1 la Convenție.</a:t>
            </a:r>
            <a:endParaRPr lang="en-US"/>
          </a:p>
          <a:p>
            <a:endParaRPr lang="en-US"/>
          </a:p>
        </p:txBody>
      </p:sp>
    </p:spTree>
    <p:extLst>
      <p:ext uri="{BB962C8B-B14F-4D97-AF65-F5344CB8AC3E}">
        <p14:creationId xmlns:p14="http://schemas.microsoft.com/office/powerpoint/2010/main" val="3829686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D3751-37F7-0194-4CA2-C51299219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B3FFFF-D951-CD74-ABF3-6D8967C803D9}"/>
              </a:ext>
            </a:extLst>
          </p:cNvPr>
          <p:cNvSpPr>
            <a:spLocks noGrp="1"/>
          </p:cNvSpPr>
          <p:nvPr>
            <p:ph type="title"/>
          </p:nvPr>
        </p:nvSpPr>
        <p:spPr/>
        <p:txBody>
          <a:bodyPr>
            <a:normAutofit/>
          </a:bodyPr>
          <a:lstStyle/>
          <a:p>
            <a:pPr algn="ctr"/>
            <a:r>
              <a:rPr lang="ro-RO" sz="3200" b="1">
                <a:solidFill>
                  <a:srgbClr val="0070C0"/>
                </a:solidFill>
              </a:rPr>
              <a:t>Obligativitate și proporționalitate</a:t>
            </a:r>
            <a:endParaRPr lang="en-US" sz="3200" b="1">
              <a:solidFill>
                <a:srgbClr val="0070C0"/>
              </a:solidFill>
            </a:endParaRPr>
          </a:p>
        </p:txBody>
      </p:sp>
      <p:sp>
        <p:nvSpPr>
          <p:cNvPr id="3" name="Content Placeholder 2">
            <a:extLst>
              <a:ext uri="{FF2B5EF4-FFF2-40B4-BE49-F238E27FC236}">
                <a16:creationId xmlns:a16="http://schemas.microsoft.com/office/drawing/2014/main" id="{91A8B579-B8EE-B693-889F-B776E906533D}"/>
              </a:ext>
            </a:extLst>
          </p:cNvPr>
          <p:cNvSpPr>
            <a:spLocks noGrp="1"/>
          </p:cNvSpPr>
          <p:nvPr>
            <p:ph idx="1"/>
          </p:nvPr>
        </p:nvSpPr>
        <p:spPr/>
        <p:txBody>
          <a:bodyPr>
            <a:normAutofit fontScale="77500" lnSpcReduction="20000"/>
          </a:bodyPr>
          <a:lstStyle/>
          <a:p>
            <a:r>
              <a:rPr lang="en-US"/>
              <a:t>“Obligativitatea” m</a:t>
            </a:r>
            <a:r>
              <a:rPr lang="ro-RO"/>
              <a:t>ăsurilor asiguratorii</a:t>
            </a:r>
          </a:p>
          <a:p>
            <a:pPr marL="0" indent="0">
              <a:buNone/>
            </a:pPr>
            <a:r>
              <a:rPr lang="ro-RO">
                <a:solidFill>
                  <a:srgbClr val="FF0000"/>
                </a:solidFill>
              </a:rPr>
              <a:t>Nu scutește instanța de analiza proporționalității</a:t>
            </a:r>
          </a:p>
          <a:p>
            <a:r>
              <a:rPr lang="ro-RO"/>
              <a:t>Infracțiunile economice, corupție, etc</a:t>
            </a:r>
          </a:p>
          <a:p>
            <a:r>
              <a:rPr lang="ro-RO"/>
              <a:t>Minorii</a:t>
            </a:r>
          </a:p>
          <a:p>
            <a:r>
              <a:rPr lang="ro-RO" b="1"/>
              <a:t>RIL 19/2017</a:t>
            </a:r>
            <a:r>
              <a:rPr lang="ro-RO"/>
              <a:t>:</a:t>
            </a:r>
          </a:p>
          <a:p>
            <a:r>
              <a:rPr lang="en-US"/>
              <a:t>„instituirea unei măsuri asigurătorii obligă organul judiciar să stabilească un </a:t>
            </a:r>
            <a:r>
              <a:rPr lang="en-US">
                <a:solidFill>
                  <a:srgbClr val="00B0F0"/>
                </a:solidFill>
              </a:rPr>
              <a:t>raport rezonabil de </a:t>
            </a:r>
            <a:r>
              <a:rPr lang="en-US" b="1">
                <a:solidFill>
                  <a:srgbClr val="00B0F0"/>
                </a:solidFill>
              </a:rPr>
              <a:t>proporţionalitate</a:t>
            </a:r>
            <a:r>
              <a:rPr lang="en-US">
                <a:solidFill>
                  <a:srgbClr val="00B0F0"/>
                </a:solidFill>
              </a:rPr>
              <a:t> </a:t>
            </a:r>
            <a:r>
              <a:rPr lang="en-US"/>
              <a:t>între scopul pentru care măsura a fost dispusă ca modalitate de asigurare a interesului general şi protecţia dreptului persoanei acuzate de a se folosi de bunurile sale, pentru a evita să se impună o </a:t>
            </a:r>
            <a:r>
              <a:rPr lang="en-US">
                <a:solidFill>
                  <a:srgbClr val="FF0000"/>
                </a:solidFill>
              </a:rPr>
              <a:t>sarcină individuală excesivă</a:t>
            </a:r>
            <a:r>
              <a:rPr lang="en-US"/>
              <a:t>. </a:t>
            </a:r>
            <a:r>
              <a:rPr lang="en-US" b="1">
                <a:solidFill>
                  <a:srgbClr val="00B0F0"/>
                </a:solidFill>
              </a:rPr>
              <a:t>Proporţionalitatea</a:t>
            </a:r>
            <a:r>
              <a:rPr lang="en-US"/>
              <a:t> trebuie asigurată indiferent de modul în care legiuitorul a apreciat necesitatea dispunerii sechestrului, </a:t>
            </a:r>
            <a:r>
              <a:rPr lang="en-US" i="1">
                <a:solidFill>
                  <a:srgbClr val="00B050"/>
                </a:solidFill>
              </a:rPr>
              <a:t>ca decurgând din lege sau ca fiind lăsată la aprecierea judecătorului</a:t>
            </a:r>
            <a:r>
              <a:rPr lang="en-US"/>
              <a:t>. Condiţia rezultă atât din art. 1 din Primul Protocol adiţional la Convenţia Europeană cât şi din art. 53 alin. (2) din Constituţia României, republicată (măsura trebuie să fie proporţională cu situaţia care a determinat-o, să fie aplicată în mod nediscriminatoriu şi fără a aduce atingere existenţei dreptului sau a libertăţii)</a:t>
            </a:r>
            <a:r>
              <a:rPr lang="en-US" i="1"/>
              <a:t>”.</a:t>
            </a:r>
            <a:endParaRPr lang="en-US"/>
          </a:p>
        </p:txBody>
      </p:sp>
    </p:spTree>
    <p:extLst>
      <p:ext uri="{BB962C8B-B14F-4D97-AF65-F5344CB8AC3E}">
        <p14:creationId xmlns:p14="http://schemas.microsoft.com/office/powerpoint/2010/main" val="3535830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973C3-0842-67D4-77FE-98339CC1E8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C51DF4-C393-405C-F905-B0745F1DBEF6}"/>
              </a:ext>
            </a:extLst>
          </p:cNvPr>
          <p:cNvSpPr>
            <a:spLocks noGrp="1"/>
          </p:cNvSpPr>
          <p:nvPr>
            <p:ph type="title"/>
          </p:nvPr>
        </p:nvSpPr>
        <p:spPr/>
        <p:txBody>
          <a:bodyPr>
            <a:normAutofit/>
          </a:bodyPr>
          <a:lstStyle/>
          <a:p>
            <a:pPr algn="ctr"/>
            <a:r>
              <a:rPr lang="ro-RO" sz="3200" b="1">
                <a:solidFill>
                  <a:srgbClr val="0070C0"/>
                </a:solidFill>
              </a:rPr>
              <a:t>Obligativitate (exemplu)</a:t>
            </a:r>
            <a:endParaRPr lang="en-US" sz="3200" b="1">
              <a:solidFill>
                <a:srgbClr val="0070C0"/>
              </a:solidFill>
            </a:endParaRPr>
          </a:p>
        </p:txBody>
      </p:sp>
      <p:sp>
        <p:nvSpPr>
          <p:cNvPr id="3" name="Content Placeholder 2">
            <a:extLst>
              <a:ext uri="{FF2B5EF4-FFF2-40B4-BE49-F238E27FC236}">
                <a16:creationId xmlns:a16="http://schemas.microsoft.com/office/drawing/2014/main" id="{76877C88-D3A1-95F7-FE1F-1F8C1658FCD9}"/>
              </a:ext>
            </a:extLst>
          </p:cNvPr>
          <p:cNvSpPr>
            <a:spLocks noGrp="1"/>
          </p:cNvSpPr>
          <p:nvPr>
            <p:ph idx="1"/>
          </p:nvPr>
        </p:nvSpPr>
        <p:spPr/>
        <p:txBody>
          <a:bodyPr>
            <a:normAutofit/>
          </a:bodyPr>
          <a:lstStyle/>
          <a:p>
            <a:r>
              <a:rPr lang="en-US" b="1"/>
              <a:t>Evaziune fiscala. Măsuri asiguratorii luate prin decizia din apelul procurorului, chiar in lipsa apelului partii civile (ANAF)</a:t>
            </a:r>
            <a:endParaRPr lang="en-US"/>
          </a:p>
          <a:p>
            <a:r>
              <a:rPr lang="ro-RO"/>
              <a:t>Dp </a:t>
            </a:r>
            <a:r>
              <a:rPr lang="en-US"/>
              <a:t>565/16.05.2025 Curtea de Apel Constanța</a:t>
            </a:r>
            <a:endParaRPr lang="ro-RO"/>
          </a:p>
          <a:p>
            <a:r>
              <a:rPr lang="ro-RO"/>
              <a:t>... </a:t>
            </a:r>
            <a:r>
              <a:rPr lang="en-US"/>
              <a:t>apelul declarat de procuror este intemeiat şi trebuie admis, chiar in lipsa unui apel formulat de partea civilă, in raport de prevederile inscrise in art. 11 din Legea nr. 241/2005, care prevad o obligativitate şi nu lasă posibilitatea să se aprecieze şi se impune luarea măsurilor asiguratorii asupra bunurilor mobile si imobile ce aparţin inculpatului, prezente si viitoare, până la concurenţa valorii prejudiciului</a:t>
            </a:r>
            <a:r>
              <a:rPr lang="ro-RO"/>
              <a:t> ..</a:t>
            </a:r>
            <a:r>
              <a:rPr lang="en-US"/>
              <a:t>.</a:t>
            </a:r>
          </a:p>
          <a:p>
            <a:endParaRPr lang="en-US"/>
          </a:p>
        </p:txBody>
      </p:sp>
    </p:spTree>
    <p:extLst>
      <p:ext uri="{BB962C8B-B14F-4D97-AF65-F5344CB8AC3E}">
        <p14:creationId xmlns:p14="http://schemas.microsoft.com/office/powerpoint/2010/main" val="1255206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D19B4-CA45-4C9C-51C0-CD0F5DF285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30DF2-6F77-1CC9-7865-7B13323CBD28}"/>
              </a:ext>
            </a:extLst>
          </p:cNvPr>
          <p:cNvSpPr>
            <a:spLocks noGrp="1"/>
          </p:cNvSpPr>
          <p:nvPr>
            <p:ph type="title"/>
          </p:nvPr>
        </p:nvSpPr>
        <p:spPr/>
        <p:txBody>
          <a:bodyPr>
            <a:normAutofit/>
          </a:bodyPr>
          <a:lstStyle/>
          <a:p>
            <a:pPr algn="ctr"/>
            <a:r>
              <a:rPr lang="ro-RO" sz="3200" b="1">
                <a:solidFill>
                  <a:srgbClr val="0070C0"/>
                </a:solidFill>
              </a:rPr>
              <a:t>Momente de instituire a măsurilor asiguratorii</a:t>
            </a:r>
            <a:endParaRPr lang="en-US" sz="3200" b="1">
              <a:solidFill>
                <a:srgbClr val="0070C0"/>
              </a:solidFill>
            </a:endParaRPr>
          </a:p>
        </p:txBody>
      </p:sp>
      <p:sp>
        <p:nvSpPr>
          <p:cNvPr id="3" name="Content Placeholder 2">
            <a:extLst>
              <a:ext uri="{FF2B5EF4-FFF2-40B4-BE49-F238E27FC236}">
                <a16:creationId xmlns:a16="http://schemas.microsoft.com/office/drawing/2014/main" id="{B4E62B96-5E30-F688-EAFF-7CC0D01D26E1}"/>
              </a:ext>
            </a:extLst>
          </p:cNvPr>
          <p:cNvSpPr>
            <a:spLocks noGrp="1"/>
          </p:cNvSpPr>
          <p:nvPr>
            <p:ph idx="1"/>
          </p:nvPr>
        </p:nvSpPr>
        <p:spPr/>
        <p:txBody>
          <a:bodyPr>
            <a:normAutofit/>
          </a:bodyPr>
          <a:lstStyle/>
          <a:p>
            <a:r>
              <a:rPr lang="ro-RO"/>
              <a:t>Prin</a:t>
            </a:r>
            <a:r>
              <a:rPr lang="ro-RO" b="1"/>
              <a:t> sentința penală </a:t>
            </a:r>
            <a:r>
              <a:rPr lang="ro-RO"/>
              <a:t>- </a:t>
            </a:r>
            <a:r>
              <a:rPr lang="en-US"/>
              <a:t>prima instanţă a instituit măsura sechestrului asigurător, până la concurenţa sumei de 100.000 euro şi 71950,90 lei (prejudiciul material şi </a:t>
            </a:r>
            <a:r>
              <a:rPr lang="en-US" b="1"/>
              <a:t>moral</a:t>
            </a:r>
            <a:r>
              <a:rPr lang="en-US"/>
              <a:t>) şi respectiv a sumei de 5000 lei (cheltuieli judiciare), asupra tuturor bunurilor mobile şi imobile aparţinând inculpatului </a:t>
            </a:r>
            <a:r>
              <a:rPr lang="ro-RO"/>
              <a:t>(</a:t>
            </a:r>
            <a:r>
              <a:rPr lang="en-US"/>
              <a:t>TB sp 1505/05.12.2024</a:t>
            </a:r>
            <a:r>
              <a:rPr lang="ro-RO"/>
              <a:t>, loviri și vătămări cauzatoare de moarte).</a:t>
            </a:r>
          </a:p>
          <a:p>
            <a:r>
              <a:rPr lang="en-US" b="1"/>
              <a:t>Ridicarea unor masuri asiguratorii instituite </a:t>
            </a:r>
            <a:r>
              <a:rPr lang="en-US" b="1">
                <a:solidFill>
                  <a:srgbClr val="FF0000"/>
                </a:solidFill>
              </a:rPr>
              <a:t>dupa 10 ani </a:t>
            </a:r>
            <a:r>
              <a:rPr lang="en-US" b="1"/>
              <a:t>de la data epuizarii infractiunii</a:t>
            </a:r>
            <a:r>
              <a:rPr lang="ro-RO" b="1"/>
              <a:t> </a:t>
            </a:r>
            <a:r>
              <a:rPr lang="ro-RO"/>
              <a:t>(+</a:t>
            </a:r>
            <a:r>
              <a:rPr lang="en-US"/>
              <a:t> Lipsa de proportionalitate in cazul unor masuri asiguratorii cu o durata de peste 10 ani. </a:t>
            </a:r>
            <a:r>
              <a:rPr lang="ro-RO"/>
              <a:t>) </a:t>
            </a:r>
            <a:r>
              <a:rPr lang="en-US" i="1"/>
              <a:t>CAB s. I p, d.p. 204/22.04.2025</a:t>
            </a:r>
            <a:endParaRPr lang="en-US"/>
          </a:p>
        </p:txBody>
      </p:sp>
    </p:spTree>
    <p:extLst>
      <p:ext uri="{BB962C8B-B14F-4D97-AF65-F5344CB8AC3E}">
        <p14:creationId xmlns:p14="http://schemas.microsoft.com/office/powerpoint/2010/main" val="3980869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85340-875B-E8FA-7894-CF0E45F379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69002A-1C0E-DCE9-C615-2CAC76E595B9}"/>
              </a:ext>
            </a:extLst>
          </p:cNvPr>
          <p:cNvSpPr>
            <a:spLocks noGrp="1"/>
          </p:cNvSpPr>
          <p:nvPr>
            <p:ph type="title"/>
          </p:nvPr>
        </p:nvSpPr>
        <p:spPr>
          <a:xfrm>
            <a:off x="838200" y="365125"/>
            <a:ext cx="10397490" cy="457835"/>
          </a:xfrm>
        </p:spPr>
        <p:txBody>
          <a:bodyPr>
            <a:normAutofit fontScale="90000"/>
          </a:bodyPr>
          <a:lstStyle/>
          <a:p>
            <a:pPr algn="ctr"/>
            <a:r>
              <a:rPr lang="ro-RO" sz="3200" b="1" dirty="0">
                <a:solidFill>
                  <a:srgbClr val="0070C0"/>
                </a:solidFill>
              </a:rPr>
              <a:t>CCR</a:t>
            </a:r>
            <a:endParaRPr lang="en-US" sz="3200" b="1" dirty="0">
              <a:solidFill>
                <a:srgbClr val="0070C0"/>
              </a:solidFill>
            </a:endParaRPr>
          </a:p>
        </p:txBody>
      </p:sp>
      <p:sp>
        <p:nvSpPr>
          <p:cNvPr id="3" name="Content Placeholder 2">
            <a:extLst>
              <a:ext uri="{FF2B5EF4-FFF2-40B4-BE49-F238E27FC236}">
                <a16:creationId xmlns:a16="http://schemas.microsoft.com/office/drawing/2014/main" id="{D65DA850-0A44-F4CF-6080-5881713424BA}"/>
              </a:ext>
            </a:extLst>
          </p:cNvPr>
          <p:cNvSpPr>
            <a:spLocks noGrp="1"/>
          </p:cNvSpPr>
          <p:nvPr>
            <p:ph idx="1"/>
          </p:nvPr>
        </p:nvSpPr>
        <p:spPr>
          <a:xfrm>
            <a:off x="838200" y="822960"/>
            <a:ext cx="10515600" cy="5669915"/>
          </a:xfrm>
        </p:spPr>
        <p:txBody>
          <a:bodyPr>
            <a:normAutofit/>
          </a:bodyPr>
          <a:lstStyle/>
          <a:p>
            <a:endParaRPr lang="ro-RO" sz="1800" b="1" dirty="0">
              <a:solidFill>
                <a:srgbClr val="00B0F0"/>
              </a:solidFill>
            </a:endParaRPr>
          </a:p>
          <a:p>
            <a:r>
              <a:rPr lang="en-US" sz="1800" b="1" dirty="0">
                <a:solidFill>
                  <a:srgbClr val="00B0F0"/>
                </a:solidFill>
              </a:rPr>
              <a:t>D</a:t>
            </a:r>
            <a:r>
              <a:rPr lang="ro-RO" sz="1800" b="1" dirty="0">
                <a:solidFill>
                  <a:srgbClr val="00B0F0"/>
                </a:solidFill>
              </a:rPr>
              <a:t>CC</a:t>
            </a:r>
            <a:r>
              <a:rPr lang="en-US" sz="1800" b="1" dirty="0">
                <a:solidFill>
                  <a:srgbClr val="00B0F0"/>
                </a:solidFill>
              </a:rPr>
              <a:t> nr. </a:t>
            </a:r>
            <a:r>
              <a:rPr lang="ro-RO" sz="1800" b="1" dirty="0">
                <a:solidFill>
                  <a:srgbClr val="00B0F0"/>
                </a:solidFill>
              </a:rPr>
              <a:t>629/08.10.2015 </a:t>
            </a:r>
            <a:r>
              <a:rPr lang="ro-RO" sz="1800" dirty="0"/>
              <a:t>- </a:t>
            </a:r>
            <a:r>
              <a:rPr lang="en-US" sz="1800" dirty="0" err="1"/>
              <a:t>constituţionalitatea</a:t>
            </a:r>
            <a:r>
              <a:rPr lang="en-US" sz="1800" dirty="0"/>
              <a:t> </a:t>
            </a:r>
            <a:r>
              <a:rPr lang="en-US" sz="1800" dirty="0" err="1"/>
              <a:t>dispoziţiilor</a:t>
            </a:r>
            <a:r>
              <a:rPr lang="en-US" sz="1800" dirty="0"/>
              <a:t> art. 249 </a:t>
            </a:r>
            <a:r>
              <a:rPr lang="en-US" sz="1800" dirty="0" err="1"/>
              <a:t>alin</a:t>
            </a:r>
            <a:r>
              <a:rPr lang="en-US" sz="1800" dirty="0"/>
              <a:t>. (1) </a:t>
            </a:r>
            <a:r>
              <a:rPr lang="ro-RO" sz="1800" dirty="0"/>
              <a:t>Cpp</a:t>
            </a:r>
            <a:r>
              <a:rPr lang="en-US" sz="1800" dirty="0"/>
              <a:t>, "</a:t>
            </a:r>
            <a:r>
              <a:rPr lang="en-US" sz="1800" i="1" dirty="0" err="1"/>
              <a:t>sechestrul</a:t>
            </a:r>
            <a:r>
              <a:rPr lang="en-US" sz="1800" i="1" dirty="0"/>
              <a:t> </a:t>
            </a:r>
            <a:r>
              <a:rPr lang="en-US" sz="1800" i="1" dirty="0" err="1"/>
              <a:t>este</a:t>
            </a:r>
            <a:r>
              <a:rPr lang="en-US" sz="1800" i="1" dirty="0"/>
              <a:t> o </a:t>
            </a:r>
            <a:r>
              <a:rPr lang="en-US" sz="1800" i="1" dirty="0" err="1"/>
              <a:t>măsură</a:t>
            </a:r>
            <a:r>
              <a:rPr lang="en-US" sz="1800" i="1" dirty="0"/>
              <a:t> </a:t>
            </a:r>
            <a:r>
              <a:rPr lang="en-US" sz="1800" i="1" dirty="0" err="1"/>
              <a:t>asigurătorie</a:t>
            </a:r>
            <a:r>
              <a:rPr lang="en-US" sz="1800" i="1" dirty="0"/>
              <a:t> de </a:t>
            </a:r>
            <a:r>
              <a:rPr lang="en-US" sz="1800" i="1" dirty="0" err="1"/>
              <a:t>drept</a:t>
            </a:r>
            <a:r>
              <a:rPr lang="en-US" sz="1800" i="1" dirty="0"/>
              <a:t> penal, </a:t>
            </a:r>
            <a:r>
              <a:rPr lang="en-US" sz="1800" i="1" dirty="0" err="1"/>
              <a:t>iar</a:t>
            </a:r>
            <a:r>
              <a:rPr lang="en-US" sz="1800" i="1" dirty="0"/>
              <a:t> </a:t>
            </a:r>
            <a:r>
              <a:rPr lang="en-US" sz="1800" b="1" i="1" dirty="0"/>
              <a:t>nu o </a:t>
            </a:r>
            <a:r>
              <a:rPr lang="en-US" sz="1800" b="1" i="1" dirty="0" err="1"/>
              <a:t>sancţiune</a:t>
            </a:r>
            <a:r>
              <a:rPr lang="en-US" sz="1800" b="1" i="1" dirty="0"/>
              <a:t> </a:t>
            </a:r>
            <a:r>
              <a:rPr lang="en-US" sz="1800" b="1" i="1" dirty="0" err="1"/>
              <a:t>penală</a:t>
            </a:r>
            <a:r>
              <a:rPr lang="en-US" sz="1800" i="1" dirty="0"/>
              <a:t>, care </a:t>
            </a:r>
            <a:r>
              <a:rPr lang="en-US" sz="1800" i="1" dirty="0" err="1"/>
              <a:t>poate</a:t>
            </a:r>
            <a:r>
              <a:rPr lang="en-US" sz="1800" i="1" dirty="0"/>
              <a:t> fi </a:t>
            </a:r>
            <a:r>
              <a:rPr lang="en-US" sz="1800" i="1" dirty="0" err="1"/>
              <a:t>dispusă</a:t>
            </a:r>
            <a:r>
              <a:rPr lang="en-US" sz="1800" i="1" dirty="0"/>
              <a:t> </a:t>
            </a:r>
            <a:r>
              <a:rPr lang="en-US" sz="1800" i="1" dirty="0" err="1"/>
              <a:t>împotriva</a:t>
            </a:r>
            <a:r>
              <a:rPr lang="en-US" sz="1800" i="1" dirty="0"/>
              <a:t> </a:t>
            </a:r>
            <a:r>
              <a:rPr lang="en-US" sz="1800" i="1" dirty="0" err="1"/>
              <a:t>persoanelor</a:t>
            </a:r>
            <a:r>
              <a:rPr lang="en-US" sz="1800" i="1" dirty="0"/>
              <a:t> care au </a:t>
            </a:r>
            <a:r>
              <a:rPr lang="en-US" sz="1800" i="1" dirty="0" err="1"/>
              <a:t>săvârşit</a:t>
            </a:r>
            <a:r>
              <a:rPr lang="en-US" sz="1800" i="1" dirty="0"/>
              <a:t> </a:t>
            </a:r>
            <a:r>
              <a:rPr lang="en-US" sz="1800" i="1" dirty="0" err="1"/>
              <a:t>fapte</a:t>
            </a:r>
            <a:r>
              <a:rPr lang="en-US" sz="1800" i="1" dirty="0"/>
              <a:t> </a:t>
            </a:r>
            <a:r>
              <a:rPr lang="en-US" sz="1800" i="1" dirty="0" err="1"/>
              <a:t>prevăzute</a:t>
            </a:r>
            <a:r>
              <a:rPr lang="en-US" sz="1800" i="1" dirty="0"/>
              <a:t> de </a:t>
            </a:r>
            <a:r>
              <a:rPr lang="en-US" sz="1800" i="1" dirty="0" err="1"/>
              <a:t>legea</a:t>
            </a:r>
            <a:r>
              <a:rPr lang="en-US" sz="1800" i="1" dirty="0"/>
              <a:t> </a:t>
            </a:r>
            <a:r>
              <a:rPr lang="en-US" sz="1800" i="1" dirty="0" err="1"/>
              <a:t>penală</a:t>
            </a:r>
            <a:r>
              <a:rPr lang="en-US" sz="1800" i="1" dirty="0"/>
              <a:t>, </a:t>
            </a:r>
            <a:r>
              <a:rPr lang="en-US" sz="1800" i="1" dirty="0" err="1"/>
              <a:t>dar</a:t>
            </a:r>
            <a:r>
              <a:rPr lang="en-US" sz="1800" i="1" dirty="0"/>
              <a:t> nu ca o </a:t>
            </a:r>
            <a:r>
              <a:rPr lang="en-US" sz="1800" i="1" dirty="0" err="1"/>
              <a:t>consecinţă</a:t>
            </a:r>
            <a:r>
              <a:rPr lang="en-US" sz="1800" i="1" dirty="0"/>
              <a:t> a </a:t>
            </a:r>
            <a:r>
              <a:rPr lang="en-US" sz="1800" i="1" dirty="0" err="1"/>
              <a:t>răspunderii</a:t>
            </a:r>
            <a:r>
              <a:rPr lang="en-US" sz="1800" i="1" dirty="0"/>
              <a:t> </a:t>
            </a:r>
            <a:r>
              <a:rPr lang="en-US" sz="1800" i="1" dirty="0" err="1"/>
              <a:t>penale</a:t>
            </a:r>
            <a:r>
              <a:rPr lang="en-US" sz="1800" i="1" dirty="0"/>
              <a:t>, </a:t>
            </a:r>
            <a:r>
              <a:rPr lang="en-US" sz="1800" i="1" dirty="0" err="1"/>
              <a:t>nedepinzând</a:t>
            </a:r>
            <a:r>
              <a:rPr lang="en-US" sz="1800" i="1" dirty="0"/>
              <a:t> de </a:t>
            </a:r>
            <a:r>
              <a:rPr lang="en-US" sz="1800" i="1" dirty="0" err="1"/>
              <a:t>gravitatea</a:t>
            </a:r>
            <a:r>
              <a:rPr lang="en-US" sz="1800" i="1" dirty="0"/>
              <a:t> </a:t>
            </a:r>
            <a:r>
              <a:rPr lang="en-US" sz="1800" i="1" dirty="0" err="1"/>
              <a:t>faptei</a:t>
            </a:r>
            <a:r>
              <a:rPr lang="en-US" sz="1800" i="1" dirty="0"/>
              <a:t> </a:t>
            </a:r>
            <a:r>
              <a:rPr lang="en-US" sz="1800" i="1" dirty="0" err="1"/>
              <a:t>săvârşite</a:t>
            </a:r>
            <a:r>
              <a:rPr lang="en-US" sz="1800" i="1" dirty="0"/>
              <a:t>, </a:t>
            </a:r>
            <a:r>
              <a:rPr lang="en-US" sz="1800" i="1" dirty="0" err="1"/>
              <a:t>neavând</a:t>
            </a:r>
            <a:r>
              <a:rPr lang="en-US" sz="1800" i="1" dirty="0"/>
              <a:t>, </a:t>
            </a:r>
            <a:r>
              <a:rPr lang="en-US" sz="1800" i="1" dirty="0" err="1"/>
              <a:t>aşadar</a:t>
            </a:r>
            <a:r>
              <a:rPr lang="en-US" sz="1800" i="1" dirty="0"/>
              <a:t>, </a:t>
            </a:r>
            <a:r>
              <a:rPr lang="en-US" sz="1800" i="1" dirty="0" err="1"/>
              <a:t>caracter</a:t>
            </a:r>
            <a:r>
              <a:rPr lang="en-US" sz="1800" i="1" dirty="0"/>
              <a:t> </a:t>
            </a:r>
            <a:r>
              <a:rPr lang="en-US" sz="1800" i="1" dirty="0" err="1"/>
              <a:t>punitiv</a:t>
            </a:r>
            <a:r>
              <a:rPr lang="en-US" sz="1800" i="1" dirty="0"/>
              <a:t>, ci </a:t>
            </a:r>
            <a:r>
              <a:rPr lang="en-US" sz="1800" i="1" dirty="0" err="1"/>
              <a:t>eminamente</a:t>
            </a:r>
            <a:r>
              <a:rPr lang="en-US" sz="1800" i="1" dirty="0"/>
              <a:t> </a:t>
            </a:r>
            <a:r>
              <a:rPr lang="en-US" sz="1800" b="1" i="1" dirty="0" err="1"/>
              <a:t>preventiv</a:t>
            </a:r>
            <a:r>
              <a:rPr lang="en-US" sz="1800" dirty="0"/>
              <a:t>" (</a:t>
            </a:r>
            <a:r>
              <a:rPr lang="en-US" sz="1800" dirty="0" err="1"/>
              <a:t>paragraful</a:t>
            </a:r>
            <a:r>
              <a:rPr lang="en-US" sz="1800" dirty="0"/>
              <a:t> 16).</a:t>
            </a:r>
          </a:p>
          <a:p>
            <a:r>
              <a:rPr lang="ro-RO" sz="1800" b="1" dirty="0">
                <a:solidFill>
                  <a:srgbClr val="00B0F0"/>
                </a:solidFill>
              </a:rPr>
              <a:t>DCC</a:t>
            </a:r>
            <a:r>
              <a:rPr lang="en-US" sz="1800" b="1" dirty="0">
                <a:solidFill>
                  <a:srgbClr val="00B0F0"/>
                </a:solidFill>
              </a:rPr>
              <a:t> nr. </a:t>
            </a:r>
            <a:r>
              <a:rPr lang="ro-RO" sz="1800" b="1" dirty="0">
                <a:solidFill>
                  <a:srgbClr val="00B0F0"/>
                </a:solidFill>
              </a:rPr>
              <a:t>207/31.03.2015 </a:t>
            </a:r>
            <a:r>
              <a:rPr lang="ro-RO" sz="1800" dirty="0"/>
              <a:t>- </a:t>
            </a:r>
            <a:r>
              <a:rPr lang="en-US" sz="1800" i="1" dirty="0" err="1"/>
              <a:t>măsurile</a:t>
            </a:r>
            <a:r>
              <a:rPr lang="en-US" sz="1800" i="1" dirty="0"/>
              <a:t> </a:t>
            </a:r>
            <a:r>
              <a:rPr lang="en-US" sz="1800" i="1" dirty="0" err="1"/>
              <a:t>asigurătorii</a:t>
            </a:r>
            <a:r>
              <a:rPr lang="en-US" sz="1800" i="1" dirty="0"/>
              <a:t> sunt o </a:t>
            </a:r>
            <a:r>
              <a:rPr lang="en-US" sz="1800" i="1" dirty="0" err="1"/>
              <a:t>consecinţă</a:t>
            </a:r>
            <a:r>
              <a:rPr lang="en-US" sz="1800" i="1" dirty="0"/>
              <a:t> a </a:t>
            </a:r>
            <a:r>
              <a:rPr lang="en-US" sz="1800" i="1" dirty="0" err="1"/>
              <a:t>săvârşirii</a:t>
            </a:r>
            <a:r>
              <a:rPr lang="en-US" sz="1800" i="1" dirty="0"/>
              <a:t> </a:t>
            </a:r>
            <a:r>
              <a:rPr lang="en-US" sz="1800" i="1" dirty="0" err="1"/>
              <a:t>unei</a:t>
            </a:r>
            <a:r>
              <a:rPr lang="en-US" sz="1800" i="1" dirty="0"/>
              <a:t> </a:t>
            </a:r>
            <a:r>
              <a:rPr lang="en-US" sz="1800" i="1" dirty="0" err="1"/>
              <a:t>fapte</a:t>
            </a:r>
            <a:r>
              <a:rPr lang="en-US" sz="1800" i="1" dirty="0"/>
              <a:t> </a:t>
            </a:r>
            <a:r>
              <a:rPr lang="en-US" sz="1800" i="1" dirty="0" err="1"/>
              <a:t>penale</a:t>
            </a:r>
            <a:r>
              <a:rPr lang="en-US" sz="1800" i="1" dirty="0"/>
              <a:t> </a:t>
            </a:r>
            <a:r>
              <a:rPr lang="en-US" sz="1800" i="1" dirty="0" err="1"/>
              <a:t>şi</a:t>
            </a:r>
            <a:r>
              <a:rPr lang="en-US" sz="1800" i="1" dirty="0"/>
              <a:t> </a:t>
            </a:r>
            <a:r>
              <a:rPr lang="en-US" sz="1800" i="1" dirty="0" err="1"/>
              <a:t>constau</a:t>
            </a:r>
            <a:r>
              <a:rPr lang="en-US" sz="1800" i="1" dirty="0"/>
              <a:t> </a:t>
            </a:r>
            <a:r>
              <a:rPr lang="en-US" sz="1800" i="1" dirty="0" err="1"/>
              <a:t>în</a:t>
            </a:r>
            <a:r>
              <a:rPr lang="en-US" sz="1800" i="1" dirty="0"/>
              <a:t> </a:t>
            </a:r>
            <a:r>
              <a:rPr lang="en-US" sz="1800" i="1" dirty="0" err="1"/>
              <a:t>indisponibilizarea</a:t>
            </a:r>
            <a:r>
              <a:rPr lang="en-US" sz="1800" i="1" dirty="0"/>
              <a:t> </a:t>
            </a:r>
            <a:r>
              <a:rPr lang="en-US" sz="1800" i="1" dirty="0" err="1"/>
              <a:t>temporară</a:t>
            </a:r>
            <a:r>
              <a:rPr lang="en-US" sz="1800" i="1" dirty="0"/>
              <a:t> a </a:t>
            </a:r>
            <a:r>
              <a:rPr lang="en-US" sz="1800" i="1" dirty="0" err="1"/>
              <a:t>unor</a:t>
            </a:r>
            <a:r>
              <a:rPr lang="en-US" sz="1800" i="1" dirty="0"/>
              <a:t> </a:t>
            </a:r>
            <a:r>
              <a:rPr lang="en-US" sz="1800" i="1" dirty="0" err="1"/>
              <a:t>bunuri</a:t>
            </a:r>
            <a:r>
              <a:rPr lang="en-US" sz="1800" i="1" dirty="0"/>
              <a:t> mobile </a:t>
            </a:r>
            <a:r>
              <a:rPr lang="en-US" sz="1800" i="1" dirty="0" err="1"/>
              <a:t>sau</a:t>
            </a:r>
            <a:r>
              <a:rPr lang="en-US" sz="1800" i="1" dirty="0"/>
              <a:t> </a:t>
            </a:r>
            <a:r>
              <a:rPr lang="en-US" sz="1800" i="1" dirty="0" err="1"/>
              <a:t>imobile</a:t>
            </a:r>
            <a:r>
              <a:rPr lang="en-US" sz="1800" i="1" dirty="0"/>
              <a:t> </a:t>
            </a:r>
            <a:r>
              <a:rPr lang="en-US" sz="1800" i="1" dirty="0" err="1"/>
              <a:t>prin</a:t>
            </a:r>
            <a:r>
              <a:rPr lang="en-US" sz="1800" i="1" dirty="0"/>
              <a:t> </a:t>
            </a:r>
            <a:r>
              <a:rPr lang="en-US" sz="1800" i="1" dirty="0" err="1"/>
              <a:t>instituirea</a:t>
            </a:r>
            <a:r>
              <a:rPr lang="en-US" sz="1800" i="1" dirty="0"/>
              <a:t> </a:t>
            </a:r>
            <a:r>
              <a:rPr lang="en-US" sz="1800" i="1" dirty="0" err="1"/>
              <a:t>unui</a:t>
            </a:r>
            <a:r>
              <a:rPr lang="en-US" sz="1800" i="1" dirty="0"/>
              <a:t> </a:t>
            </a:r>
            <a:r>
              <a:rPr lang="en-US" sz="1800" i="1" dirty="0" err="1"/>
              <a:t>sechestru</a:t>
            </a:r>
            <a:r>
              <a:rPr lang="en-US" sz="1800" i="1" dirty="0"/>
              <a:t> </a:t>
            </a:r>
            <a:r>
              <a:rPr lang="en-US" sz="1800" i="1" dirty="0" err="1"/>
              <a:t>asupra</a:t>
            </a:r>
            <a:r>
              <a:rPr lang="en-US" sz="1800" i="1" dirty="0"/>
              <a:t> lor. </a:t>
            </a:r>
            <a:r>
              <a:rPr lang="en-US" sz="1800" i="1" dirty="0" err="1"/>
              <a:t>Până</a:t>
            </a:r>
            <a:r>
              <a:rPr lang="en-US" sz="1800" i="1" dirty="0"/>
              <a:t> la </a:t>
            </a:r>
            <a:r>
              <a:rPr lang="en-US" sz="1800" i="1" dirty="0" err="1"/>
              <a:t>dovedirea</a:t>
            </a:r>
            <a:r>
              <a:rPr lang="en-US" sz="1800" i="1" dirty="0"/>
              <a:t> </a:t>
            </a:r>
            <a:r>
              <a:rPr lang="en-US" sz="1800" i="1" dirty="0" err="1"/>
              <a:t>vinovăţiei</a:t>
            </a:r>
            <a:r>
              <a:rPr lang="en-US" sz="1800" i="1" dirty="0"/>
              <a:t> </a:t>
            </a:r>
            <a:r>
              <a:rPr lang="en-US" sz="1800" i="1" dirty="0" err="1"/>
              <a:t>în</a:t>
            </a:r>
            <a:r>
              <a:rPr lang="en-US" sz="1800" i="1" dirty="0"/>
              <a:t> </a:t>
            </a:r>
            <a:r>
              <a:rPr lang="en-US" sz="1800" i="1" dirty="0" err="1"/>
              <a:t>materie</a:t>
            </a:r>
            <a:r>
              <a:rPr lang="en-US" sz="1800" i="1" dirty="0"/>
              <a:t> </a:t>
            </a:r>
            <a:r>
              <a:rPr lang="en-US" sz="1800" i="1" dirty="0" err="1"/>
              <a:t>penală</a:t>
            </a:r>
            <a:r>
              <a:rPr lang="en-US" sz="1800" i="1" dirty="0"/>
              <a:t>, </a:t>
            </a:r>
            <a:r>
              <a:rPr lang="en-US" sz="1800" i="1" dirty="0" err="1"/>
              <a:t>indisponibilizarea</a:t>
            </a:r>
            <a:r>
              <a:rPr lang="en-US" sz="1800" i="1" dirty="0"/>
              <a:t> </a:t>
            </a:r>
            <a:r>
              <a:rPr lang="en-US" sz="1800" i="1" dirty="0" err="1"/>
              <a:t>instituită</a:t>
            </a:r>
            <a:r>
              <a:rPr lang="en-US" sz="1800" i="1" dirty="0"/>
              <a:t> </a:t>
            </a:r>
            <a:r>
              <a:rPr lang="en-US" sz="1800" i="1" dirty="0" err="1"/>
              <a:t>prin</a:t>
            </a:r>
            <a:r>
              <a:rPr lang="en-US" sz="1800" i="1" dirty="0"/>
              <a:t> </a:t>
            </a:r>
            <a:r>
              <a:rPr lang="en-US" sz="1800" i="1" dirty="0" err="1"/>
              <a:t>sechestru</a:t>
            </a:r>
            <a:r>
              <a:rPr lang="en-US" sz="1800" i="1" dirty="0"/>
              <a:t> </a:t>
            </a:r>
            <a:r>
              <a:rPr lang="en-US" sz="1800" b="1" i="1" dirty="0"/>
              <a:t>nu </a:t>
            </a:r>
            <a:r>
              <a:rPr lang="en-US" sz="1800" b="1" i="1" dirty="0" err="1"/>
              <a:t>afectează</a:t>
            </a:r>
            <a:r>
              <a:rPr lang="en-US" sz="1800" b="1" i="1" dirty="0"/>
              <a:t> </a:t>
            </a:r>
            <a:r>
              <a:rPr lang="en-US" sz="1800" b="1" i="1" dirty="0" err="1"/>
              <a:t>substanţa</a:t>
            </a:r>
            <a:r>
              <a:rPr lang="en-US" sz="1800" b="1" i="1" dirty="0"/>
              <a:t> </a:t>
            </a:r>
            <a:r>
              <a:rPr lang="en-US" sz="1800" i="1" dirty="0" err="1"/>
              <a:t>dreptului</a:t>
            </a:r>
            <a:r>
              <a:rPr lang="en-US" sz="1800" i="1" dirty="0"/>
              <a:t> </a:t>
            </a:r>
            <a:r>
              <a:rPr lang="en-US" sz="1800" i="1" dirty="0" err="1"/>
              <a:t>avut</a:t>
            </a:r>
            <a:r>
              <a:rPr lang="en-US" sz="1800" i="1" dirty="0"/>
              <a:t> </a:t>
            </a:r>
            <a:r>
              <a:rPr lang="en-US" sz="1800" i="1" dirty="0" err="1"/>
              <a:t>asupra</a:t>
            </a:r>
            <a:r>
              <a:rPr lang="en-US" sz="1800" i="1" dirty="0"/>
              <a:t> </a:t>
            </a:r>
            <a:r>
              <a:rPr lang="en-US" sz="1800" i="1" dirty="0" err="1"/>
              <a:t>bunurilor</a:t>
            </a:r>
            <a:r>
              <a:rPr lang="en-US" sz="1800" i="1" dirty="0"/>
              <a:t> </a:t>
            </a:r>
            <a:r>
              <a:rPr lang="en-US" sz="1800" i="1" dirty="0" err="1"/>
              <a:t>supuse</a:t>
            </a:r>
            <a:r>
              <a:rPr lang="en-US" sz="1800" i="1" dirty="0"/>
              <a:t> </a:t>
            </a:r>
            <a:r>
              <a:rPr lang="en-US" sz="1800" i="1" dirty="0" err="1"/>
              <a:t>măsurii</a:t>
            </a:r>
            <a:r>
              <a:rPr lang="en-US" sz="1800" i="1" dirty="0"/>
              <a:t>, </a:t>
            </a:r>
            <a:r>
              <a:rPr lang="en-US" sz="1800" i="1" dirty="0" err="1"/>
              <a:t>întrucât</a:t>
            </a:r>
            <a:r>
              <a:rPr lang="en-US" sz="1800" i="1" dirty="0"/>
              <a:t> </a:t>
            </a:r>
            <a:r>
              <a:rPr lang="en-US" sz="1800" i="1" dirty="0" err="1"/>
              <a:t>acest</a:t>
            </a:r>
            <a:r>
              <a:rPr lang="en-US" sz="1800" i="1" dirty="0"/>
              <a:t> </a:t>
            </a:r>
            <a:r>
              <a:rPr lang="en-US" sz="1800" i="1" dirty="0" err="1"/>
              <a:t>lucru</a:t>
            </a:r>
            <a:r>
              <a:rPr lang="en-US" sz="1800" i="1" dirty="0"/>
              <a:t> se </a:t>
            </a:r>
            <a:r>
              <a:rPr lang="en-US" sz="1800" i="1" dirty="0" err="1"/>
              <a:t>poate</a:t>
            </a:r>
            <a:r>
              <a:rPr lang="en-US" sz="1800" i="1" dirty="0"/>
              <a:t> </a:t>
            </a:r>
            <a:r>
              <a:rPr lang="en-US" sz="1800" i="1" dirty="0" err="1"/>
              <a:t>realiza</a:t>
            </a:r>
            <a:r>
              <a:rPr lang="en-US" sz="1800" i="1" dirty="0"/>
              <a:t> </a:t>
            </a:r>
            <a:r>
              <a:rPr lang="en-US" sz="1800" i="1" dirty="0" err="1"/>
              <a:t>numai</a:t>
            </a:r>
            <a:r>
              <a:rPr lang="en-US" sz="1800" i="1" dirty="0"/>
              <a:t> </a:t>
            </a:r>
            <a:r>
              <a:rPr lang="en-US" sz="1800" i="1" dirty="0" err="1"/>
              <a:t>prin</a:t>
            </a:r>
            <a:r>
              <a:rPr lang="en-US" sz="1800" i="1" dirty="0"/>
              <a:t> </a:t>
            </a:r>
            <a:r>
              <a:rPr lang="en-US" sz="1800" i="1" dirty="0" err="1"/>
              <a:t>dispozitivul</a:t>
            </a:r>
            <a:r>
              <a:rPr lang="en-US" sz="1800" i="1" dirty="0"/>
              <a:t> </a:t>
            </a:r>
            <a:r>
              <a:rPr lang="en-US" sz="1800" i="1" dirty="0" err="1"/>
              <a:t>hotărârii</a:t>
            </a:r>
            <a:r>
              <a:rPr lang="en-US" sz="1800" i="1" dirty="0"/>
              <a:t> care </a:t>
            </a:r>
            <a:r>
              <a:rPr lang="en-US" sz="1800" i="1" dirty="0" err="1"/>
              <a:t>trebuie</a:t>
            </a:r>
            <a:r>
              <a:rPr lang="en-US" sz="1800" i="1" dirty="0"/>
              <a:t> </a:t>
            </a:r>
            <a:r>
              <a:rPr lang="en-US" sz="1800" i="1" dirty="0" err="1"/>
              <a:t>să</a:t>
            </a:r>
            <a:r>
              <a:rPr lang="en-US" sz="1800" i="1" dirty="0"/>
              <a:t> </a:t>
            </a:r>
            <a:r>
              <a:rPr lang="en-US" sz="1800" i="1" dirty="0" err="1"/>
              <a:t>cuprindă</a:t>
            </a:r>
            <a:r>
              <a:rPr lang="en-US" sz="1800" i="1" dirty="0"/>
              <a:t> </a:t>
            </a:r>
            <a:r>
              <a:rPr lang="en-US" sz="1800" i="1" dirty="0" err="1"/>
              <a:t>şi</a:t>
            </a:r>
            <a:r>
              <a:rPr lang="en-US" sz="1800" i="1" dirty="0"/>
              <a:t> </a:t>
            </a:r>
            <a:r>
              <a:rPr lang="en-US" sz="1800" i="1" dirty="0" err="1"/>
              <a:t>cele</a:t>
            </a:r>
            <a:r>
              <a:rPr lang="en-US" sz="1800" i="1" dirty="0"/>
              <a:t> </a:t>
            </a:r>
            <a:r>
              <a:rPr lang="en-US" sz="1800" i="1" dirty="0" err="1"/>
              <a:t>hotărâte</a:t>
            </a:r>
            <a:r>
              <a:rPr lang="en-US" sz="1800" i="1" dirty="0"/>
              <a:t> cu </a:t>
            </a:r>
            <a:r>
              <a:rPr lang="en-US" sz="1800" i="1" dirty="0" err="1"/>
              <a:t>privire</a:t>
            </a:r>
            <a:r>
              <a:rPr lang="en-US" sz="1800" i="1" dirty="0"/>
              <a:t> la </a:t>
            </a:r>
            <a:r>
              <a:rPr lang="en-US" sz="1800" i="1" dirty="0" err="1"/>
              <a:t>măsurile</a:t>
            </a:r>
            <a:r>
              <a:rPr lang="en-US" sz="1800" i="1" dirty="0"/>
              <a:t> </a:t>
            </a:r>
            <a:r>
              <a:rPr lang="en-US" sz="1800" i="1" dirty="0" err="1"/>
              <a:t>asigurătorii</a:t>
            </a:r>
            <a:r>
              <a:rPr lang="en-US" sz="1800" i="1" dirty="0"/>
              <a:t>.</a:t>
            </a:r>
            <a:endParaRPr lang="ro-RO" sz="1800" i="1" dirty="0"/>
          </a:p>
          <a:p>
            <a:pPr algn="just"/>
            <a:r>
              <a:rPr lang="ro-RO" sz="1800" i="1" dirty="0"/>
              <a:t> DCC nr.20/19.01.2016, în care Curtea Constituțională a reținut că </a:t>
            </a:r>
            <a:r>
              <a:rPr lang="ro-RO" sz="1800" b="1" i="1" dirty="0"/>
              <a:t>dispozițiile CPP privind măsurile asigurătorii înființate de organele penale </a:t>
            </a:r>
            <a:r>
              <a:rPr lang="ro-RO" sz="1800" b="1" i="1" u="sng" dirty="0"/>
              <a:t>și, în special, ridicarea măsurilor asigurătorii</a:t>
            </a:r>
            <a:r>
              <a:rPr lang="ro-RO" sz="1800" b="1" i="1" dirty="0"/>
              <a:t>, trebuie să fie completate cu dispozițiile Codului de procedură civilă</a:t>
            </a:r>
            <a:r>
              <a:rPr lang="ro-RO" sz="1800" i="1" dirty="0"/>
              <a:t>. Curtea Constituțională a explicat că art. 957 alin. (1) din Codul de procedură civilă prevedea posibilitatea de a solicita ridicarea sechestrului în cazul în care debitorul dă o garanție reală sau personală îndestulătoare. </a:t>
            </a:r>
            <a:r>
              <a:rPr lang="ro-RO" sz="1800" b="1" i="1" dirty="0"/>
              <a:t>În consecință, </a:t>
            </a:r>
            <a:r>
              <a:rPr lang="ro-RO" sz="1800" i="1" dirty="0"/>
              <a:t>în materie penală, un suspect sau un inculpat ale cărui bunuri fuseseră sechestrate putea solicita, în cursul procesului penal, ridicarea măsurii în cazul în care acesta dădea o garanție îndestulătoare, depunea un depozit care să acopere întreaga valoare a datoriei sau achita întreaga datorie. </a:t>
            </a:r>
          </a:p>
          <a:p>
            <a:r>
              <a:rPr lang="ro-RO" sz="1800" i="1" dirty="0"/>
              <a:t>Sesizare CAB 1 pen/</a:t>
            </a:r>
            <a:r>
              <a:rPr lang="ro-RO" sz="1800" b="1" i="1" dirty="0"/>
              <a:t>27.06.2025 </a:t>
            </a:r>
            <a:r>
              <a:rPr lang="ro-RO" sz="1800" i="1" dirty="0"/>
              <a:t>- </a:t>
            </a:r>
            <a:r>
              <a:rPr lang="en-US" sz="1800" dirty="0" err="1"/>
              <a:t>excepţia</a:t>
            </a:r>
            <a:r>
              <a:rPr lang="en-US" sz="1800" dirty="0"/>
              <a:t> de </a:t>
            </a:r>
            <a:r>
              <a:rPr lang="en-US" sz="1800" dirty="0" err="1"/>
              <a:t>neconstitu</a:t>
            </a:r>
            <a:r>
              <a:rPr lang="ro-RO" sz="1800" dirty="0"/>
              <a:t>t</a:t>
            </a:r>
            <a:r>
              <a:rPr lang="en-US" sz="1800" dirty="0" err="1"/>
              <a:t>ionalitate</a:t>
            </a:r>
            <a:r>
              <a:rPr lang="en-US" sz="1800" dirty="0"/>
              <a:t> a </a:t>
            </a:r>
            <a:r>
              <a:rPr lang="en-US" sz="1800" dirty="0" err="1"/>
              <a:t>dispoziţiilor</a:t>
            </a:r>
            <a:r>
              <a:rPr lang="en-US" sz="1800" dirty="0"/>
              <a:t> art. 250 ind. 2 </a:t>
            </a:r>
            <a:r>
              <a:rPr lang="ro-RO" sz="1800" dirty="0"/>
              <a:t>Cpp </a:t>
            </a:r>
            <a:r>
              <a:rPr lang="en-US" sz="1800" dirty="0" err="1"/>
              <a:t>în</a:t>
            </a:r>
            <a:r>
              <a:rPr lang="en-US" sz="1800" dirty="0"/>
              <a:t> </a:t>
            </a:r>
            <a:r>
              <a:rPr lang="en-US" sz="1800" dirty="0" err="1"/>
              <a:t>raport</a:t>
            </a:r>
            <a:r>
              <a:rPr lang="en-US" sz="1800" dirty="0"/>
              <a:t> cu </a:t>
            </a:r>
            <a:r>
              <a:rPr lang="en-US" sz="1800" dirty="0" err="1"/>
              <a:t>dispozi</a:t>
            </a:r>
            <a:r>
              <a:rPr lang="ro-RO" sz="1800" dirty="0"/>
              <a:t>t</a:t>
            </a:r>
            <a:r>
              <a:rPr lang="en-US" sz="1800" dirty="0" err="1"/>
              <a:t>iile</a:t>
            </a:r>
            <a:r>
              <a:rPr lang="en-US" sz="1800" dirty="0"/>
              <a:t> art.1 alin.5, art.21 alin.3 </a:t>
            </a:r>
            <a:r>
              <a:rPr lang="ro-RO" sz="1800" dirty="0"/>
              <a:t>si</a:t>
            </a:r>
            <a:r>
              <a:rPr lang="en-US" sz="1800" dirty="0"/>
              <a:t> art.44 alin.1 </a:t>
            </a:r>
            <a:r>
              <a:rPr lang="ro-RO" sz="1800" dirty="0"/>
              <a:t>s</a:t>
            </a:r>
            <a:r>
              <a:rPr lang="en-US" sz="1800" dirty="0" err="1"/>
              <a:t>i</a:t>
            </a:r>
            <a:r>
              <a:rPr lang="en-US" sz="1800" dirty="0"/>
              <a:t> 2 din </a:t>
            </a:r>
            <a:r>
              <a:rPr lang="en-US" sz="1800" dirty="0" err="1"/>
              <a:t>Constitu</a:t>
            </a:r>
            <a:r>
              <a:rPr lang="ro-RO" sz="1800" dirty="0"/>
              <a:t>t</a:t>
            </a:r>
            <a:r>
              <a:rPr lang="en-US" sz="1800" dirty="0" err="1"/>
              <a:t>ia</a:t>
            </a:r>
            <a:r>
              <a:rPr lang="en-US" sz="1800" dirty="0"/>
              <a:t> </a:t>
            </a:r>
            <a:r>
              <a:rPr lang="en-US" sz="1800" dirty="0" err="1"/>
              <a:t>României</a:t>
            </a:r>
            <a:r>
              <a:rPr lang="ro-RO" sz="1800" dirty="0"/>
              <a:t>.</a:t>
            </a:r>
            <a:endParaRPr lang="en-US" sz="1800" i="1" dirty="0"/>
          </a:p>
        </p:txBody>
      </p:sp>
    </p:spTree>
    <p:extLst>
      <p:ext uri="{BB962C8B-B14F-4D97-AF65-F5344CB8AC3E}">
        <p14:creationId xmlns:p14="http://schemas.microsoft.com/office/powerpoint/2010/main" val="3179591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A2F1F-8FDF-7B75-24FD-859EA964D7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B07A54-6469-1BDE-67A7-6888D2D2DAF0}"/>
              </a:ext>
            </a:extLst>
          </p:cNvPr>
          <p:cNvSpPr>
            <a:spLocks noGrp="1"/>
          </p:cNvSpPr>
          <p:nvPr>
            <p:ph type="title"/>
          </p:nvPr>
        </p:nvSpPr>
        <p:spPr/>
        <p:txBody>
          <a:bodyPr>
            <a:normAutofit/>
          </a:bodyPr>
          <a:lstStyle/>
          <a:p>
            <a:pPr algn="ctr"/>
            <a:r>
              <a:rPr lang="ro-RO" sz="3200" b="1">
                <a:solidFill>
                  <a:srgbClr val="0070C0"/>
                </a:solidFill>
              </a:rPr>
              <a:t>Sechestre și/sau popriri, conturi/bunuri</a:t>
            </a:r>
            <a:endParaRPr lang="en-US" sz="3200" b="1">
              <a:solidFill>
                <a:srgbClr val="0070C0"/>
              </a:solidFill>
            </a:endParaRPr>
          </a:p>
        </p:txBody>
      </p:sp>
      <p:sp>
        <p:nvSpPr>
          <p:cNvPr id="3" name="Content Placeholder 2">
            <a:extLst>
              <a:ext uri="{FF2B5EF4-FFF2-40B4-BE49-F238E27FC236}">
                <a16:creationId xmlns:a16="http://schemas.microsoft.com/office/drawing/2014/main" id="{9305EA93-1680-51EA-B52F-9970C8C9AD9B}"/>
              </a:ext>
            </a:extLst>
          </p:cNvPr>
          <p:cNvSpPr>
            <a:spLocks noGrp="1"/>
          </p:cNvSpPr>
          <p:nvPr>
            <p:ph idx="1"/>
          </p:nvPr>
        </p:nvSpPr>
        <p:spPr/>
        <p:txBody>
          <a:bodyPr/>
          <a:lstStyle/>
          <a:p>
            <a:r>
              <a:rPr lang="ro-RO"/>
              <a:t>Sechestru vs poprire</a:t>
            </a:r>
          </a:p>
          <a:p>
            <a:r>
              <a:rPr lang="ro-RO"/>
              <a:t>Poprirea la terți</a:t>
            </a:r>
          </a:p>
        </p:txBody>
      </p:sp>
    </p:spTree>
    <p:extLst>
      <p:ext uri="{BB962C8B-B14F-4D97-AF65-F5344CB8AC3E}">
        <p14:creationId xmlns:p14="http://schemas.microsoft.com/office/powerpoint/2010/main" val="3663860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270B8-8F87-D9C0-9C75-4C75495E52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A004E6-F298-3FA1-CFF7-6237146217D7}"/>
              </a:ext>
            </a:extLst>
          </p:cNvPr>
          <p:cNvSpPr>
            <a:spLocks noGrp="1"/>
          </p:cNvSpPr>
          <p:nvPr>
            <p:ph type="title"/>
          </p:nvPr>
        </p:nvSpPr>
        <p:spPr/>
        <p:txBody>
          <a:bodyPr>
            <a:normAutofit/>
          </a:bodyPr>
          <a:lstStyle/>
          <a:p>
            <a:pPr algn="ctr"/>
            <a:r>
              <a:rPr lang="ro-RO" sz="3200" b="1">
                <a:solidFill>
                  <a:srgbClr val="0070C0"/>
                </a:solidFill>
              </a:rPr>
              <a:t>Modificarea măsurilor asiguratorii</a:t>
            </a:r>
            <a:endParaRPr lang="en-US" sz="3200" b="1">
              <a:solidFill>
                <a:srgbClr val="0070C0"/>
              </a:solidFill>
            </a:endParaRPr>
          </a:p>
        </p:txBody>
      </p:sp>
      <p:sp>
        <p:nvSpPr>
          <p:cNvPr id="3" name="Content Placeholder 2">
            <a:extLst>
              <a:ext uri="{FF2B5EF4-FFF2-40B4-BE49-F238E27FC236}">
                <a16:creationId xmlns:a16="http://schemas.microsoft.com/office/drawing/2014/main" id="{C3E3159C-EA65-7D24-0EB7-8FCF1E39ED80}"/>
              </a:ext>
            </a:extLst>
          </p:cNvPr>
          <p:cNvSpPr>
            <a:spLocks noGrp="1"/>
          </p:cNvSpPr>
          <p:nvPr>
            <p:ph idx="1"/>
          </p:nvPr>
        </p:nvSpPr>
        <p:spPr/>
        <p:txBody>
          <a:bodyPr>
            <a:normAutofit fontScale="92500" lnSpcReduction="20000"/>
          </a:bodyPr>
          <a:lstStyle/>
          <a:p>
            <a:r>
              <a:rPr lang="ro-RO"/>
              <a:t>Modificare măsuri asiguratorii (</a:t>
            </a:r>
            <a:r>
              <a:rPr lang="ro-RO" b="1">
                <a:solidFill>
                  <a:srgbClr val="FF0000"/>
                </a:solidFill>
              </a:rPr>
              <a:t>conturi – bunuri</a:t>
            </a:r>
            <a:r>
              <a:rPr lang="ro-RO"/>
              <a:t>)</a:t>
            </a:r>
          </a:p>
          <a:p>
            <a:endParaRPr lang="ro-RO"/>
          </a:p>
          <a:p>
            <a:r>
              <a:rPr lang="ro-RO"/>
              <a:t>Cazuri speciale:</a:t>
            </a:r>
          </a:p>
          <a:p>
            <a:r>
              <a:rPr lang="en-US" b="1">
                <a:solidFill>
                  <a:srgbClr val="FF0000"/>
                </a:solidFill>
              </a:rPr>
              <a:t>Fuziune</a:t>
            </a:r>
            <a:r>
              <a:rPr lang="en-US" b="1"/>
              <a:t> societati. Modificare sechestru pe </a:t>
            </a:r>
            <a:r>
              <a:rPr lang="en-US" b="1">
                <a:solidFill>
                  <a:srgbClr val="FF0000"/>
                </a:solidFill>
              </a:rPr>
              <a:t>actiuni</a:t>
            </a:r>
            <a:endParaRPr lang="ro-RO" b="1">
              <a:solidFill>
                <a:srgbClr val="FF0000"/>
              </a:solidFill>
            </a:endParaRPr>
          </a:p>
          <a:p>
            <a:r>
              <a:rPr lang="en-US"/>
              <a:t>Admite cererea formulată de către petenta persoană interesată </a:t>
            </a:r>
            <a:r>
              <a:rPr lang="ro-RO"/>
              <a:t>@@@</a:t>
            </a:r>
            <a:r>
              <a:rPr lang="en-US"/>
              <a:t> SA. Încuviin</a:t>
            </a:r>
            <a:r>
              <a:rPr lang="ro-RO"/>
              <a:t>t</a:t>
            </a:r>
            <a:r>
              <a:rPr lang="en-US"/>
              <a:t>ează, la data fuziunii prin absorb</a:t>
            </a:r>
            <a:r>
              <a:rPr lang="ro-RO"/>
              <a:t>t</a:t>
            </a:r>
            <a:r>
              <a:rPr lang="en-US"/>
              <a:t>ie a </a:t>
            </a:r>
            <a:r>
              <a:rPr lang="ro-RO"/>
              <a:t>### SA</a:t>
            </a:r>
            <a:r>
              <a:rPr lang="en-US"/>
              <a:t> (societate absorbantă) </a:t>
            </a:r>
            <a:r>
              <a:rPr lang="ro-RO"/>
              <a:t>s</a:t>
            </a:r>
            <a:r>
              <a:rPr lang="en-US"/>
              <a:t>i a </a:t>
            </a:r>
            <a:r>
              <a:rPr lang="ro-RO"/>
              <a:t>@@@</a:t>
            </a:r>
            <a:r>
              <a:rPr lang="en-US"/>
              <a:t> SA (societate absorbită), </a:t>
            </a:r>
            <a:r>
              <a:rPr lang="en-US" b="1"/>
              <a:t>schimbarea obiectului sechestrului asigurator </a:t>
            </a:r>
            <a:r>
              <a:rPr lang="en-US"/>
              <a:t>instituit iniţial prin Ordonanţa </a:t>
            </a:r>
            <a:r>
              <a:rPr lang="ro-RO"/>
              <a:t>... </a:t>
            </a:r>
            <a:r>
              <a:rPr lang="en-US"/>
              <a:t>asupra unui număr de </a:t>
            </a:r>
            <a:r>
              <a:rPr lang="ro-RO"/>
              <a:t>...</a:t>
            </a:r>
            <a:r>
              <a:rPr lang="en-US"/>
              <a:t> de ac</a:t>
            </a:r>
            <a:r>
              <a:rPr lang="ro-RO"/>
              <a:t>t</a:t>
            </a:r>
            <a:r>
              <a:rPr lang="en-US"/>
              <a:t>iuni cu valoare nominală de </a:t>
            </a:r>
            <a:r>
              <a:rPr lang="ro-RO"/>
              <a:t>...</a:t>
            </a:r>
            <a:r>
              <a:rPr lang="en-US"/>
              <a:t> lei/a</a:t>
            </a:r>
            <a:r>
              <a:rPr lang="ro-RO"/>
              <a:t>ct</a:t>
            </a:r>
            <a:r>
              <a:rPr lang="en-US"/>
              <a:t>iune (în valoare totală de </a:t>
            </a:r>
            <a:r>
              <a:rPr lang="ro-RO"/>
              <a:t>...</a:t>
            </a:r>
            <a:r>
              <a:rPr lang="en-US"/>
              <a:t> lei), de</a:t>
            </a:r>
            <a:r>
              <a:rPr lang="ro-RO"/>
              <a:t>t</a:t>
            </a:r>
            <a:r>
              <a:rPr lang="en-US"/>
              <a:t>inute de inculpata </a:t>
            </a:r>
            <a:r>
              <a:rPr lang="ro-RO"/>
              <a:t>BBB</a:t>
            </a:r>
            <a:r>
              <a:rPr lang="en-US"/>
              <a:t> la </a:t>
            </a:r>
            <a:r>
              <a:rPr lang="ro-RO"/>
              <a:t>@@@ </a:t>
            </a:r>
            <a:r>
              <a:rPr lang="en-US"/>
              <a:t>SA asupra a </a:t>
            </a:r>
            <a:r>
              <a:rPr lang="ro-RO"/>
              <a:t>...</a:t>
            </a:r>
            <a:r>
              <a:rPr lang="en-US"/>
              <a:t> acţiuni cu valoare nominală de </a:t>
            </a:r>
            <a:r>
              <a:rPr lang="ro-RO"/>
              <a:t>...</a:t>
            </a:r>
            <a:r>
              <a:rPr lang="en-US"/>
              <a:t> leu/acţiune) în valoare totală de </a:t>
            </a:r>
            <a:r>
              <a:rPr lang="ro-RO"/>
              <a:t>...</a:t>
            </a:r>
            <a:r>
              <a:rPr lang="en-US"/>
              <a:t> lei), ce vor fi deţinute de inculpata </a:t>
            </a:r>
            <a:r>
              <a:rPr lang="ro-RO"/>
              <a:t>BBB la </a:t>
            </a:r>
            <a:r>
              <a:rPr lang="en-US"/>
              <a:t> </a:t>
            </a:r>
            <a:r>
              <a:rPr lang="ro-RO"/>
              <a:t>### SA</a:t>
            </a:r>
            <a:r>
              <a:rPr lang="en-US"/>
              <a:t>, ulterior fuziunii.</a:t>
            </a:r>
            <a:r>
              <a:rPr lang="ro-RO"/>
              <a:t> (</a:t>
            </a:r>
            <a:r>
              <a:rPr lang="en-US"/>
              <a:t>CAB 2 pen</a:t>
            </a:r>
            <a:r>
              <a:rPr lang="ro-RO"/>
              <a:t> înch./</a:t>
            </a:r>
            <a:r>
              <a:rPr lang="ro-RO" b="1"/>
              <a:t>01.07.2025</a:t>
            </a:r>
            <a:r>
              <a:rPr lang="ro-RO"/>
              <a:t>)</a:t>
            </a:r>
          </a:p>
          <a:p>
            <a:endParaRPr lang="ro-RO"/>
          </a:p>
          <a:p>
            <a:endParaRPr lang="en-US"/>
          </a:p>
        </p:txBody>
      </p:sp>
    </p:spTree>
    <p:extLst>
      <p:ext uri="{BB962C8B-B14F-4D97-AF65-F5344CB8AC3E}">
        <p14:creationId xmlns:p14="http://schemas.microsoft.com/office/powerpoint/2010/main" val="1881902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13569-7FA5-9E38-4A06-A6E32E45C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7C7114-CA57-628A-3B94-638A26E16E5A}"/>
              </a:ext>
            </a:extLst>
          </p:cNvPr>
          <p:cNvSpPr>
            <a:spLocks noGrp="1"/>
          </p:cNvSpPr>
          <p:nvPr>
            <p:ph type="title"/>
          </p:nvPr>
        </p:nvSpPr>
        <p:spPr/>
        <p:txBody>
          <a:bodyPr>
            <a:normAutofit/>
          </a:bodyPr>
          <a:lstStyle/>
          <a:p>
            <a:pPr algn="ctr"/>
            <a:r>
              <a:rPr lang="ro-RO" sz="3200" b="1">
                <a:solidFill>
                  <a:srgbClr val="0070C0"/>
                </a:solidFill>
              </a:rPr>
              <a:t>Ipoteza clasării / încetării procesului penal </a:t>
            </a:r>
            <a:r>
              <a:rPr lang="ro-RO" sz="3200" b="1">
                <a:solidFill>
                  <a:srgbClr val="FF0000"/>
                </a:solidFill>
              </a:rPr>
              <a:t>/ nesoluționării acțiunii civile</a:t>
            </a:r>
            <a:endParaRPr lang="en-US" sz="3200" b="1">
              <a:solidFill>
                <a:srgbClr val="FF0000"/>
              </a:solidFill>
            </a:endParaRPr>
          </a:p>
        </p:txBody>
      </p:sp>
      <p:sp>
        <p:nvSpPr>
          <p:cNvPr id="3" name="Content Placeholder 2">
            <a:extLst>
              <a:ext uri="{FF2B5EF4-FFF2-40B4-BE49-F238E27FC236}">
                <a16:creationId xmlns:a16="http://schemas.microsoft.com/office/drawing/2014/main" id="{9CB352CF-5EB4-C6F4-71B1-330CF0AE28D6}"/>
              </a:ext>
            </a:extLst>
          </p:cNvPr>
          <p:cNvSpPr>
            <a:spLocks noGrp="1"/>
          </p:cNvSpPr>
          <p:nvPr>
            <p:ph idx="1"/>
          </p:nvPr>
        </p:nvSpPr>
        <p:spPr/>
        <p:txBody>
          <a:bodyPr/>
          <a:lstStyle/>
          <a:p>
            <a:r>
              <a:rPr lang="ro-RO"/>
              <a:t>Neintroducerea acțiunii civile în 30 de zile</a:t>
            </a:r>
          </a:p>
          <a:p>
            <a:r>
              <a:rPr lang="ro-RO"/>
              <a:t>Cum se ridică măsurile asiguratorii</a:t>
            </a:r>
          </a:p>
          <a:p>
            <a:r>
              <a:rPr lang="ro-RO"/>
              <a:t>În civil!</a:t>
            </a:r>
          </a:p>
          <a:p>
            <a:r>
              <a:rPr lang="ro-RO"/>
              <a:t>Cadru procesual: partea civilă/OCPI/parchet/?ANABI.</a:t>
            </a:r>
            <a:endParaRPr lang="en-US"/>
          </a:p>
        </p:txBody>
      </p:sp>
    </p:spTree>
    <p:extLst>
      <p:ext uri="{BB962C8B-B14F-4D97-AF65-F5344CB8AC3E}">
        <p14:creationId xmlns:p14="http://schemas.microsoft.com/office/powerpoint/2010/main" val="3112259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58990-880B-47A1-AB48-2E7516357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CD471B-43F6-B13E-BB8D-492C923606D8}"/>
              </a:ext>
            </a:extLst>
          </p:cNvPr>
          <p:cNvSpPr>
            <a:spLocks noGrp="1"/>
          </p:cNvSpPr>
          <p:nvPr>
            <p:ph type="title"/>
          </p:nvPr>
        </p:nvSpPr>
        <p:spPr>
          <a:xfrm>
            <a:off x="838200" y="365125"/>
            <a:ext cx="10515600" cy="686435"/>
          </a:xfrm>
        </p:spPr>
        <p:txBody>
          <a:bodyPr>
            <a:normAutofit/>
          </a:bodyPr>
          <a:lstStyle/>
          <a:p>
            <a:pPr algn="ctr"/>
            <a:r>
              <a:rPr lang="en-US" sz="3200" b="1" dirty="0">
                <a:solidFill>
                  <a:srgbClr val="0070C0"/>
                </a:solidFill>
              </a:rPr>
              <a:t>“</a:t>
            </a:r>
            <a:r>
              <a:rPr lang="en-US" sz="3200" b="1" dirty="0" err="1">
                <a:solidFill>
                  <a:srgbClr val="0070C0"/>
                </a:solidFill>
              </a:rPr>
              <a:t>Conflictul</a:t>
            </a:r>
            <a:r>
              <a:rPr lang="en-US" sz="3200" b="1" dirty="0">
                <a:solidFill>
                  <a:srgbClr val="0070C0"/>
                </a:solidFill>
              </a:rPr>
              <a:t>” cu </a:t>
            </a:r>
            <a:r>
              <a:rPr lang="en-US" sz="3200" b="1" dirty="0" err="1">
                <a:solidFill>
                  <a:srgbClr val="0070C0"/>
                </a:solidFill>
              </a:rPr>
              <a:t>execut</a:t>
            </a:r>
            <a:r>
              <a:rPr lang="ro-RO" sz="3200" b="1" dirty="0">
                <a:solidFill>
                  <a:srgbClr val="0070C0"/>
                </a:solidFill>
              </a:rPr>
              <a:t>ările silite civile/fiscale</a:t>
            </a:r>
            <a:endParaRPr lang="en-US" sz="3200" b="1" dirty="0">
              <a:solidFill>
                <a:srgbClr val="0070C0"/>
              </a:solidFill>
            </a:endParaRPr>
          </a:p>
        </p:txBody>
      </p:sp>
      <p:sp>
        <p:nvSpPr>
          <p:cNvPr id="3" name="Content Placeholder 2">
            <a:extLst>
              <a:ext uri="{FF2B5EF4-FFF2-40B4-BE49-F238E27FC236}">
                <a16:creationId xmlns:a16="http://schemas.microsoft.com/office/drawing/2014/main" id="{2D2312D1-C75F-99B3-A391-AF094E266169}"/>
              </a:ext>
            </a:extLst>
          </p:cNvPr>
          <p:cNvSpPr>
            <a:spLocks noGrp="1"/>
          </p:cNvSpPr>
          <p:nvPr>
            <p:ph idx="1"/>
          </p:nvPr>
        </p:nvSpPr>
        <p:spPr>
          <a:xfrm>
            <a:off x="838200" y="1051560"/>
            <a:ext cx="11003280" cy="5589905"/>
          </a:xfrm>
        </p:spPr>
        <p:txBody>
          <a:bodyPr>
            <a:noAutofit/>
          </a:bodyPr>
          <a:lstStyle/>
          <a:p>
            <a:r>
              <a:rPr lang="en-US" sz="1100" dirty="0" err="1"/>
              <a:t>Nicio</a:t>
            </a:r>
            <a:r>
              <a:rPr lang="en-US" sz="1100" dirty="0"/>
              <a:t> </a:t>
            </a:r>
            <a:r>
              <a:rPr lang="en-US" sz="1100" dirty="0" err="1"/>
              <a:t>dispoziţie</a:t>
            </a:r>
            <a:r>
              <a:rPr lang="en-US" sz="1100" dirty="0"/>
              <a:t> </a:t>
            </a:r>
            <a:r>
              <a:rPr lang="en-US" sz="1100" dirty="0" err="1"/>
              <a:t>legală</a:t>
            </a:r>
            <a:r>
              <a:rPr lang="en-US" sz="1100" dirty="0"/>
              <a:t> a </a:t>
            </a:r>
            <a:r>
              <a:rPr lang="en-US" sz="1100" dirty="0" err="1"/>
              <a:t>Codului</a:t>
            </a:r>
            <a:r>
              <a:rPr lang="en-US" sz="1100" dirty="0"/>
              <a:t> de </a:t>
            </a:r>
            <a:r>
              <a:rPr lang="en-US" sz="1100" dirty="0" err="1"/>
              <a:t>procedură</a:t>
            </a:r>
            <a:r>
              <a:rPr lang="en-US" sz="1100" dirty="0"/>
              <a:t> </a:t>
            </a:r>
            <a:r>
              <a:rPr lang="en-US" sz="1100" dirty="0" err="1"/>
              <a:t>penală</a:t>
            </a:r>
            <a:r>
              <a:rPr lang="en-US" sz="1100" dirty="0"/>
              <a:t> </a:t>
            </a:r>
            <a:r>
              <a:rPr lang="en-US" sz="1100" dirty="0" err="1"/>
              <a:t>ori</a:t>
            </a:r>
            <a:r>
              <a:rPr lang="en-US" sz="1100" dirty="0"/>
              <a:t> a </a:t>
            </a:r>
            <a:r>
              <a:rPr lang="en-US" sz="1100" dirty="0" err="1"/>
              <a:t>Codului</a:t>
            </a:r>
            <a:r>
              <a:rPr lang="en-US" sz="1100" dirty="0"/>
              <a:t> de </a:t>
            </a:r>
            <a:r>
              <a:rPr lang="en-US" sz="1100" dirty="0" err="1"/>
              <a:t>procedură</a:t>
            </a:r>
            <a:r>
              <a:rPr lang="en-US" sz="1100" dirty="0"/>
              <a:t> </a:t>
            </a:r>
            <a:r>
              <a:rPr lang="en-US" sz="1100" dirty="0" err="1"/>
              <a:t>civilă</a:t>
            </a:r>
            <a:r>
              <a:rPr lang="en-US" sz="1100" dirty="0"/>
              <a:t> </a:t>
            </a:r>
            <a:r>
              <a:rPr lang="en-US" sz="1100" b="1" dirty="0">
                <a:solidFill>
                  <a:srgbClr val="00B0F0"/>
                </a:solidFill>
              </a:rPr>
              <a:t>nu </a:t>
            </a:r>
            <a:r>
              <a:rPr lang="en-US" sz="1100" b="1" dirty="0" err="1">
                <a:solidFill>
                  <a:srgbClr val="00B0F0"/>
                </a:solidFill>
              </a:rPr>
              <a:t>declară</a:t>
            </a:r>
            <a:r>
              <a:rPr lang="en-US" sz="1100" b="1" dirty="0">
                <a:solidFill>
                  <a:srgbClr val="00B0F0"/>
                </a:solidFill>
              </a:rPr>
              <a:t> ca </a:t>
            </a:r>
            <a:r>
              <a:rPr lang="en-US" sz="1100" b="1" dirty="0" err="1">
                <a:solidFill>
                  <a:srgbClr val="00B0F0"/>
                </a:solidFill>
              </a:rPr>
              <a:t>fiind</a:t>
            </a:r>
            <a:r>
              <a:rPr lang="en-US" sz="1100" b="1" dirty="0">
                <a:solidFill>
                  <a:srgbClr val="00B0F0"/>
                </a:solidFill>
              </a:rPr>
              <a:t> </a:t>
            </a:r>
            <a:r>
              <a:rPr lang="en-US" sz="1100" b="1" dirty="0" err="1">
                <a:solidFill>
                  <a:srgbClr val="00B0F0"/>
                </a:solidFill>
              </a:rPr>
              <a:t>inalienabile</a:t>
            </a:r>
            <a:r>
              <a:rPr lang="en-US" sz="1100" b="1" dirty="0">
                <a:solidFill>
                  <a:srgbClr val="00B0F0"/>
                </a:solidFill>
              </a:rPr>
              <a:t> </a:t>
            </a:r>
            <a:r>
              <a:rPr lang="en-US" sz="1100" b="1" dirty="0" err="1">
                <a:solidFill>
                  <a:srgbClr val="00B0F0"/>
                </a:solidFill>
              </a:rPr>
              <a:t>ori</a:t>
            </a:r>
            <a:r>
              <a:rPr lang="en-US" sz="1100" b="1" dirty="0">
                <a:solidFill>
                  <a:srgbClr val="00B0F0"/>
                </a:solidFill>
              </a:rPr>
              <a:t> </a:t>
            </a:r>
            <a:r>
              <a:rPr lang="en-US" sz="1100" b="1" dirty="0" err="1">
                <a:solidFill>
                  <a:srgbClr val="00B0F0"/>
                </a:solidFill>
              </a:rPr>
              <a:t>insesizabile</a:t>
            </a:r>
            <a:r>
              <a:rPr lang="en-US" sz="1100" b="1" dirty="0">
                <a:solidFill>
                  <a:srgbClr val="00B0F0"/>
                </a:solidFill>
              </a:rPr>
              <a:t> </a:t>
            </a:r>
            <a:r>
              <a:rPr lang="en-US" sz="1100" b="1" dirty="0" err="1">
                <a:solidFill>
                  <a:srgbClr val="00B0F0"/>
                </a:solidFill>
              </a:rPr>
              <a:t>bunurile</a:t>
            </a:r>
            <a:r>
              <a:rPr lang="en-US" sz="1100" dirty="0"/>
              <a:t> </a:t>
            </a:r>
            <a:r>
              <a:rPr lang="en-US" sz="1100" dirty="0" err="1"/>
              <a:t>asupra</a:t>
            </a:r>
            <a:r>
              <a:rPr lang="en-US" sz="1100" dirty="0"/>
              <a:t> </a:t>
            </a:r>
            <a:r>
              <a:rPr lang="en-US" sz="1100" dirty="0" err="1"/>
              <a:t>cărora</a:t>
            </a:r>
            <a:r>
              <a:rPr lang="en-US" sz="1100" dirty="0"/>
              <a:t> a </a:t>
            </a:r>
            <a:r>
              <a:rPr lang="en-US" sz="1100" dirty="0" err="1"/>
              <a:t>fost</a:t>
            </a:r>
            <a:r>
              <a:rPr lang="en-US" sz="1100" dirty="0"/>
              <a:t> </a:t>
            </a:r>
            <a:r>
              <a:rPr lang="en-US" sz="1100" dirty="0" err="1"/>
              <a:t>instituit</a:t>
            </a:r>
            <a:r>
              <a:rPr lang="en-US" sz="1100" dirty="0"/>
              <a:t> un </a:t>
            </a:r>
            <a:r>
              <a:rPr lang="en-US" sz="1100" b="1" dirty="0" err="1"/>
              <a:t>sechestru</a:t>
            </a:r>
            <a:r>
              <a:rPr lang="en-US" sz="1100" b="1" dirty="0"/>
              <a:t> </a:t>
            </a:r>
            <a:r>
              <a:rPr lang="en-US" sz="1100" b="1" dirty="0" err="1"/>
              <a:t>asigurător</a:t>
            </a:r>
            <a:r>
              <a:rPr lang="en-US" sz="1100" b="1" dirty="0"/>
              <a:t> penal </a:t>
            </a:r>
            <a:r>
              <a:rPr lang="en-US" sz="1100" dirty="0" err="1"/>
              <a:t>ori</a:t>
            </a:r>
            <a:r>
              <a:rPr lang="en-US" sz="1100" dirty="0"/>
              <a:t> </a:t>
            </a:r>
            <a:r>
              <a:rPr lang="en-US" sz="1100" dirty="0" err="1"/>
              <a:t>bunurile</a:t>
            </a:r>
            <a:r>
              <a:rPr lang="en-US" sz="1100" dirty="0"/>
              <a:t> </a:t>
            </a:r>
            <a:r>
              <a:rPr lang="en-US" sz="1100" dirty="0" err="1"/>
              <a:t>indisponibilizate</a:t>
            </a:r>
            <a:r>
              <a:rPr lang="en-US" sz="1100" dirty="0"/>
              <a:t>, </a:t>
            </a:r>
            <a:r>
              <a:rPr lang="en-US" sz="1100" dirty="0" err="1"/>
              <a:t>ceea</a:t>
            </a:r>
            <a:r>
              <a:rPr lang="en-US" sz="1100" dirty="0"/>
              <a:t> </a:t>
            </a:r>
            <a:r>
              <a:rPr lang="en-US" sz="1100" dirty="0" err="1"/>
              <a:t>ce</a:t>
            </a:r>
            <a:r>
              <a:rPr lang="en-US" sz="1100" dirty="0"/>
              <a:t> </a:t>
            </a:r>
            <a:r>
              <a:rPr lang="en-US" sz="1100" dirty="0" err="1"/>
              <a:t>presupune</a:t>
            </a:r>
            <a:r>
              <a:rPr lang="en-US" sz="1100" dirty="0"/>
              <a:t>, implicit, </a:t>
            </a:r>
            <a:r>
              <a:rPr lang="en-US" sz="1100" dirty="0" err="1"/>
              <a:t>că</a:t>
            </a:r>
            <a:r>
              <a:rPr lang="en-US" sz="1100" dirty="0"/>
              <a:t> </a:t>
            </a:r>
            <a:r>
              <a:rPr lang="en-US" sz="1100" dirty="0" err="1"/>
              <a:t>regimul</a:t>
            </a:r>
            <a:r>
              <a:rPr lang="en-US" sz="1100" dirty="0"/>
              <a:t> juridic al </a:t>
            </a:r>
            <a:r>
              <a:rPr lang="en-US" sz="1100" dirty="0" err="1"/>
              <a:t>unui</a:t>
            </a:r>
            <a:r>
              <a:rPr lang="en-US" sz="1100" dirty="0"/>
              <a:t> bun </a:t>
            </a:r>
            <a:r>
              <a:rPr lang="en-US" sz="1100" dirty="0" err="1"/>
              <a:t>grevat</a:t>
            </a:r>
            <a:r>
              <a:rPr lang="en-US" sz="1100" dirty="0"/>
              <a:t> de o </a:t>
            </a:r>
            <a:r>
              <a:rPr lang="en-US" sz="1100" dirty="0" err="1"/>
              <a:t>astfel</a:t>
            </a:r>
            <a:r>
              <a:rPr lang="en-US" sz="1100" dirty="0"/>
              <a:t> de </a:t>
            </a:r>
            <a:r>
              <a:rPr lang="en-US" sz="1100" dirty="0" err="1"/>
              <a:t>măsură</a:t>
            </a:r>
            <a:r>
              <a:rPr lang="en-US" sz="1100" dirty="0"/>
              <a:t> nu </a:t>
            </a:r>
            <a:r>
              <a:rPr lang="en-US" sz="1100" dirty="0" err="1"/>
              <a:t>este</a:t>
            </a:r>
            <a:r>
              <a:rPr lang="en-US" sz="1100" dirty="0"/>
              <a:t> </a:t>
            </a:r>
            <a:r>
              <a:rPr lang="en-US" sz="1100" dirty="0" err="1"/>
              <a:t>incompatibil</a:t>
            </a:r>
            <a:r>
              <a:rPr lang="en-US" sz="1100" dirty="0"/>
              <a:t> cu </a:t>
            </a:r>
            <a:r>
              <a:rPr lang="en-US" sz="1100" dirty="0" err="1"/>
              <a:t>derularea</a:t>
            </a:r>
            <a:r>
              <a:rPr lang="en-US" sz="1100" dirty="0"/>
              <a:t> </a:t>
            </a:r>
            <a:r>
              <a:rPr lang="en-US" sz="1100" dirty="0" err="1"/>
              <a:t>unei</a:t>
            </a:r>
            <a:r>
              <a:rPr lang="en-US" sz="1100" dirty="0"/>
              <a:t> </a:t>
            </a:r>
            <a:r>
              <a:rPr lang="en-US" sz="1100" b="1" dirty="0" err="1">
                <a:solidFill>
                  <a:srgbClr val="FF0000"/>
                </a:solidFill>
              </a:rPr>
              <a:t>proceduri</a:t>
            </a:r>
            <a:r>
              <a:rPr lang="en-US" sz="1100" b="1" dirty="0">
                <a:solidFill>
                  <a:srgbClr val="FF0000"/>
                </a:solidFill>
              </a:rPr>
              <a:t> </a:t>
            </a:r>
            <a:r>
              <a:rPr lang="en-US" sz="1100" b="1" dirty="0" err="1">
                <a:solidFill>
                  <a:srgbClr val="FF0000"/>
                </a:solidFill>
              </a:rPr>
              <a:t>execuţionale</a:t>
            </a:r>
            <a:r>
              <a:rPr lang="en-US" sz="1100" dirty="0"/>
              <a:t>.</a:t>
            </a:r>
            <a:r>
              <a:rPr lang="ro-RO" sz="1100" dirty="0"/>
              <a:t> </a:t>
            </a:r>
          </a:p>
          <a:p>
            <a:r>
              <a:rPr lang="en-US" sz="1100" dirty="0"/>
              <a:t>Tot </a:t>
            </a:r>
            <a:r>
              <a:rPr lang="en-US" sz="1100" dirty="0" err="1"/>
              <a:t>astfel</a:t>
            </a:r>
            <a:r>
              <a:rPr lang="en-US" sz="1100" dirty="0"/>
              <a:t>, </a:t>
            </a:r>
            <a:r>
              <a:rPr lang="en-US" sz="1100" b="1" dirty="0" err="1"/>
              <a:t>notarea</a:t>
            </a:r>
            <a:r>
              <a:rPr lang="en-US" sz="1100" b="1" dirty="0"/>
              <a:t> </a:t>
            </a:r>
            <a:r>
              <a:rPr lang="en-US" sz="1100" b="1" dirty="0" err="1"/>
              <a:t>ipotecară</a:t>
            </a:r>
            <a:r>
              <a:rPr lang="en-US" sz="1100" b="1" dirty="0"/>
              <a:t> </a:t>
            </a:r>
            <a:r>
              <a:rPr lang="en-US" sz="1100" dirty="0"/>
              <a:t>nu </a:t>
            </a:r>
            <a:r>
              <a:rPr lang="en-US" sz="1100" dirty="0" err="1"/>
              <a:t>afectează</a:t>
            </a:r>
            <a:r>
              <a:rPr lang="en-US" sz="1100" dirty="0"/>
              <a:t> </a:t>
            </a:r>
            <a:r>
              <a:rPr lang="en-US" sz="1100" dirty="0" err="1"/>
              <a:t>în</a:t>
            </a:r>
            <a:r>
              <a:rPr lang="en-US" sz="1100" dirty="0"/>
              <a:t> </a:t>
            </a:r>
            <a:r>
              <a:rPr lang="en-US" sz="1100" dirty="0" err="1"/>
              <a:t>vreun</a:t>
            </a:r>
            <a:r>
              <a:rPr lang="en-US" sz="1100" dirty="0"/>
              <a:t> </a:t>
            </a:r>
            <a:r>
              <a:rPr lang="en-US" sz="1100" dirty="0" err="1"/>
              <a:t>fel</a:t>
            </a:r>
            <a:r>
              <a:rPr lang="en-US" sz="1100" dirty="0"/>
              <a:t> </a:t>
            </a:r>
            <a:r>
              <a:rPr lang="en-US" sz="1100" dirty="0" err="1"/>
              <a:t>valabilitatea</a:t>
            </a:r>
            <a:r>
              <a:rPr lang="en-US" sz="1100" dirty="0"/>
              <a:t> </a:t>
            </a:r>
            <a:r>
              <a:rPr lang="en-US" sz="1100" dirty="0" err="1"/>
              <a:t>ori</a:t>
            </a:r>
            <a:r>
              <a:rPr lang="en-US" sz="1100" dirty="0"/>
              <a:t> </a:t>
            </a:r>
            <a:r>
              <a:rPr lang="en-US" sz="1100" dirty="0" err="1"/>
              <a:t>ordinea</a:t>
            </a:r>
            <a:r>
              <a:rPr lang="en-US" sz="1100" dirty="0"/>
              <a:t> de </a:t>
            </a:r>
            <a:r>
              <a:rPr lang="en-US" sz="1100" dirty="0" err="1"/>
              <a:t>prioritate</a:t>
            </a:r>
            <a:r>
              <a:rPr lang="en-US" sz="1100" dirty="0"/>
              <a:t> a </a:t>
            </a:r>
            <a:r>
              <a:rPr lang="en-US" sz="1100" dirty="0" err="1"/>
              <a:t>garanţiilor</a:t>
            </a:r>
            <a:r>
              <a:rPr lang="en-US" sz="1100" dirty="0"/>
              <a:t> </a:t>
            </a:r>
            <a:r>
              <a:rPr lang="en-US" sz="1100" dirty="0" err="1"/>
              <a:t>şi</a:t>
            </a:r>
            <a:r>
              <a:rPr lang="en-US" sz="1100" dirty="0"/>
              <a:t> </a:t>
            </a:r>
            <a:r>
              <a:rPr lang="en-US" sz="1100" dirty="0" err="1"/>
              <a:t>sarcinilor</a:t>
            </a:r>
            <a:r>
              <a:rPr lang="en-US" sz="1100" dirty="0"/>
              <a:t> anterior </a:t>
            </a:r>
            <a:r>
              <a:rPr lang="en-US" sz="1100" dirty="0" err="1"/>
              <a:t>instituite</a:t>
            </a:r>
            <a:r>
              <a:rPr lang="en-US" sz="1100" dirty="0"/>
              <a:t> </a:t>
            </a:r>
            <a:r>
              <a:rPr lang="en-US" sz="1100" dirty="0" err="1"/>
              <a:t>şi</a:t>
            </a:r>
            <a:r>
              <a:rPr lang="en-US" sz="1100" dirty="0"/>
              <a:t> </a:t>
            </a:r>
            <a:r>
              <a:rPr lang="en-US" sz="1100" dirty="0" err="1"/>
              <a:t>înscrise</a:t>
            </a:r>
            <a:r>
              <a:rPr lang="en-US" sz="1100" dirty="0"/>
              <a:t> </a:t>
            </a:r>
            <a:r>
              <a:rPr lang="en-US" sz="1100" dirty="0" err="1"/>
              <a:t>în</a:t>
            </a:r>
            <a:r>
              <a:rPr lang="en-US" sz="1100" dirty="0"/>
              <a:t> </a:t>
            </a:r>
            <a:r>
              <a:rPr lang="en-US" sz="1100" dirty="0" err="1"/>
              <a:t>cartea</a:t>
            </a:r>
            <a:r>
              <a:rPr lang="en-US" sz="1100" dirty="0"/>
              <a:t> </a:t>
            </a:r>
            <a:r>
              <a:rPr lang="en-US" sz="1100" dirty="0" err="1"/>
              <a:t>funciară</a:t>
            </a:r>
            <a:r>
              <a:rPr lang="en-US" sz="1100" dirty="0"/>
              <a:t> </a:t>
            </a:r>
            <a:r>
              <a:rPr lang="en-US" sz="1100" dirty="0" err="1"/>
              <a:t>asupra</a:t>
            </a:r>
            <a:r>
              <a:rPr lang="en-US" sz="1100" dirty="0"/>
              <a:t> </a:t>
            </a:r>
            <a:r>
              <a:rPr lang="en-US" sz="1100" dirty="0" err="1"/>
              <a:t>aceluiaşi</a:t>
            </a:r>
            <a:r>
              <a:rPr lang="en-US" sz="1100" dirty="0"/>
              <a:t> bun, </a:t>
            </a:r>
            <a:r>
              <a:rPr lang="en-US" sz="1100" dirty="0" err="1"/>
              <a:t>neexistând</a:t>
            </a:r>
            <a:r>
              <a:rPr lang="en-US" sz="1100" dirty="0"/>
              <a:t> </a:t>
            </a:r>
            <a:r>
              <a:rPr lang="en-US" sz="1100" dirty="0" err="1"/>
              <a:t>nicio</a:t>
            </a:r>
            <a:r>
              <a:rPr lang="en-US" sz="1100" dirty="0"/>
              <a:t> </a:t>
            </a:r>
            <a:r>
              <a:rPr lang="en-US" sz="1100" dirty="0" err="1"/>
              <a:t>dispoziţie</a:t>
            </a:r>
            <a:r>
              <a:rPr lang="en-US" sz="1100" dirty="0"/>
              <a:t> </a:t>
            </a:r>
            <a:r>
              <a:rPr lang="en-US" sz="1100" dirty="0" err="1"/>
              <a:t>normativă</a:t>
            </a:r>
            <a:r>
              <a:rPr lang="en-US" sz="1100" dirty="0"/>
              <a:t> care </a:t>
            </a:r>
            <a:r>
              <a:rPr lang="en-US" sz="1100" dirty="0" err="1"/>
              <a:t>să</a:t>
            </a:r>
            <a:r>
              <a:rPr lang="en-US" sz="1100" dirty="0"/>
              <a:t> </a:t>
            </a:r>
            <a:r>
              <a:rPr lang="en-US" sz="1100" dirty="0" err="1"/>
              <a:t>ofere</a:t>
            </a:r>
            <a:r>
              <a:rPr lang="en-US" sz="1100" dirty="0"/>
              <a:t> </a:t>
            </a:r>
            <a:r>
              <a:rPr lang="en-US" sz="1100" dirty="0" err="1"/>
              <a:t>suport</a:t>
            </a:r>
            <a:r>
              <a:rPr lang="en-US" sz="1100" dirty="0"/>
              <a:t> </a:t>
            </a:r>
            <a:r>
              <a:rPr lang="en-US" sz="1100" dirty="0" err="1"/>
              <a:t>pentru</a:t>
            </a:r>
            <a:r>
              <a:rPr lang="en-US" sz="1100" dirty="0"/>
              <a:t> o </a:t>
            </a:r>
            <a:r>
              <a:rPr lang="en-US" sz="1100" dirty="0" err="1"/>
              <a:t>asemenea</a:t>
            </a:r>
            <a:r>
              <a:rPr lang="en-US" sz="1100" dirty="0"/>
              <a:t> </a:t>
            </a:r>
            <a:r>
              <a:rPr lang="en-US" sz="1100" dirty="0" err="1"/>
              <a:t>susţinere</a:t>
            </a:r>
            <a:r>
              <a:rPr lang="en-US" sz="1100" dirty="0"/>
              <a:t>.</a:t>
            </a:r>
            <a:endParaRPr lang="ro-RO" sz="1100" dirty="0"/>
          </a:p>
          <a:p>
            <a:r>
              <a:rPr lang="en-US" sz="1100" dirty="0"/>
              <a:t>Mai </a:t>
            </a:r>
            <a:r>
              <a:rPr lang="en-US" sz="1100" dirty="0" err="1"/>
              <a:t>trebuie</a:t>
            </a:r>
            <a:r>
              <a:rPr lang="en-US" sz="1100" dirty="0"/>
              <a:t> </a:t>
            </a:r>
            <a:r>
              <a:rPr lang="en-US" sz="1100" dirty="0" err="1"/>
              <a:t>precizat</a:t>
            </a:r>
            <a:r>
              <a:rPr lang="en-US" sz="1100" dirty="0"/>
              <a:t>, </a:t>
            </a:r>
            <a:r>
              <a:rPr lang="en-US" sz="1100" dirty="0" err="1"/>
              <a:t>pornind</a:t>
            </a:r>
            <a:r>
              <a:rPr lang="en-US" sz="1100" dirty="0"/>
              <a:t> de la </a:t>
            </a:r>
            <a:r>
              <a:rPr lang="en-US" sz="1100" dirty="0" err="1"/>
              <a:t>finalitatea</a:t>
            </a:r>
            <a:r>
              <a:rPr lang="en-US" sz="1100" dirty="0"/>
              <a:t> </a:t>
            </a:r>
            <a:r>
              <a:rPr lang="en-US" sz="1100" dirty="0" err="1"/>
              <a:t>măsurilor</a:t>
            </a:r>
            <a:r>
              <a:rPr lang="en-US" sz="1100" dirty="0"/>
              <a:t> </a:t>
            </a:r>
            <a:r>
              <a:rPr lang="en-US" sz="1100" dirty="0" err="1"/>
              <a:t>asigurătorii</a:t>
            </a:r>
            <a:r>
              <a:rPr lang="en-US" sz="1100" dirty="0"/>
              <a:t> din </a:t>
            </a:r>
            <a:r>
              <a:rPr lang="en-US" sz="1100" dirty="0" err="1"/>
              <a:t>procesul</a:t>
            </a:r>
            <a:r>
              <a:rPr lang="en-US" sz="1100" dirty="0"/>
              <a:t> penal, </a:t>
            </a:r>
            <a:r>
              <a:rPr lang="en-US" sz="1100" dirty="0" err="1"/>
              <a:t>că</a:t>
            </a:r>
            <a:r>
              <a:rPr lang="en-US" sz="1100" dirty="0"/>
              <a:t> </a:t>
            </a:r>
            <a:r>
              <a:rPr lang="en-US" sz="1100" dirty="0" err="1"/>
              <a:t>instituirea</a:t>
            </a:r>
            <a:r>
              <a:rPr lang="en-US" sz="1100" dirty="0"/>
              <a:t> lor </a:t>
            </a:r>
            <a:r>
              <a:rPr lang="en-US" sz="1100" b="1" dirty="0" err="1"/>
              <a:t>poate</a:t>
            </a:r>
            <a:r>
              <a:rPr lang="en-US" sz="1100" b="1" dirty="0"/>
              <a:t> </a:t>
            </a:r>
            <a:r>
              <a:rPr lang="en-US" sz="1100" b="1" dirty="0" err="1"/>
              <a:t>servi</a:t>
            </a:r>
            <a:r>
              <a:rPr lang="en-US" sz="1100" b="1" dirty="0"/>
              <a:t> </a:t>
            </a:r>
            <a:r>
              <a:rPr lang="en-US" sz="1100" b="1" dirty="0" err="1"/>
              <a:t>conservării</a:t>
            </a:r>
            <a:r>
              <a:rPr lang="en-US" sz="1100" b="1" dirty="0"/>
              <a:t> </a:t>
            </a:r>
            <a:r>
              <a:rPr lang="en-US" sz="1100" b="1" dirty="0" err="1"/>
              <a:t>drepturilor</a:t>
            </a:r>
            <a:r>
              <a:rPr lang="en-US" sz="1100" b="1" dirty="0"/>
              <a:t> </a:t>
            </a:r>
            <a:r>
              <a:rPr lang="en-US" sz="1100" b="1" dirty="0" err="1"/>
              <a:t>părţii</a:t>
            </a:r>
            <a:r>
              <a:rPr lang="en-US" sz="1100" b="1" dirty="0"/>
              <a:t> civile</a:t>
            </a:r>
            <a:r>
              <a:rPr lang="en-US" sz="1100" dirty="0"/>
              <a:t>, cu </a:t>
            </a:r>
            <a:r>
              <a:rPr lang="en-US" sz="1100" dirty="0" err="1"/>
              <a:t>privire</a:t>
            </a:r>
            <a:r>
              <a:rPr lang="en-US" sz="1100" dirty="0"/>
              <a:t> la </a:t>
            </a:r>
            <a:r>
              <a:rPr lang="en-US" sz="1100" dirty="0" err="1"/>
              <a:t>cheltuielile</a:t>
            </a:r>
            <a:r>
              <a:rPr lang="en-US" sz="1100" dirty="0"/>
              <a:t> de </a:t>
            </a:r>
            <a:r>
              <a:rPr lang="en-US" sz="1100" dirty="0" err="1"/>
              <a:t>judecată</a:t>
            </a:r>
            <a:r>
              <a:rPr lang="en-US" sz="1100" dirty="0"/>
              <a:t> </a:t>
            </a:r>
            <a:r>
              <a:rPr lang="en-US" sz="1100" dirty="0" err="1"/>
              <a:t>sau</a:t>
            </a:r>
            <a:r>
              <a:rPr lang="en-US" sz="1100" dirty="0"/>
              <a:t> la </a:t>
            </a:r>
            <a:r>
              <a:rPr lang="en-US" sz="1100" dirty="0" err="1"/>
              <a:t>despăgubiri</a:t>
            </a:r>
            <a:r>
              <a:rPr lang="en-US" sz="1100" dirty="0"/>
              <a:t>, </a:t>
            </a:r>
            <a:r>
              <a:rPr lang="en-US" sz="1100" dirty="0" err="1"/>
              <a:t>caz</a:t>
            </a:r>
            <a:r>
              <a:rPr lang="en-US" sz="1100" dirty="0"/>
              <a:t> </a:t>
            </a:r>
            <a:r>
              <a:rPr lang="en-US" sz="1100" dirty="0" err="1"/>
              <a:t>în</a:t>
            </a:r>
            <a:r>
              <a:rPr lang="en-US" sz="1100" dirty="0"/>
              <a:t> care </a:t>
            </a:r>
            <a:r>
              <a:rPr lang="en-US" sz="1100" dirty="0" err="1"/>
              <a:t>dreptul</a:t>
            </a:r>
            <a:r>
              <a:rPr lang="en-US" sz="1100" dirty="0"/>
              <a:t> </a:t>
            </a:r>
            <a:r>
              <a:rPr lang="en-US" sz="1100" dirty="0" err="1"/>
              <a:t>asigurat</a:t>
            </a:r>
            <a:r>
              <a:rPr lang="en-US" sz="1100" dirty="0"/>
              <a:t> </a:t>
            </a:r>
            <a:r>
              <a:rPr lang="en-US" sz="1100" dirty="0" err="1"/>
              <a:t>este</a:t>
            </a:r>
            <a:r>
              <a:rPr lang="en-US" sz="1100" dirty="0"/>
              <a:t> </a:t>
            </a:r>
            <a:r>
              <a:rPr lang="en-US" sz="1100" dirty="0" err="1"/>
              <a:t>unul</a:t>
            </a:r>
            <a:r>
              <a:rPr lang="en-US" sz="1100" dirty="0"/>
              <a:t> care </a:t>
            </a:r>
            <a:r>
              <a:rPr lang="en-US" sz="1100" dirty="0" err="1"/>
              <a:t>va</a:t>
            </a:r>
            <a:r>
              <a:rPr lang="en-US" sz="1100" dirty="0"/>
              <a:t> fi </a:t>
            </a:r>
            <a:r>
              <a:rPr lang="en-US" sz="1100" dirty="0" err="1"/>
              <a:t>valorificat</a:t>
            </a:r>
            <a:r>
              <a:rPr lang="en-US" sz="1100" dirty="0"/>
              <a:t> </a:t>
            </a:r>
            <a:r>
              <a:rPr lang="en-US" sz="1100" dirty="0" err="1"/>
              <a:t>în</a:t>
            </a:r>
            <a:r>
              <a:rPr lang="en-US" sz="1100" dirty="0"/>
              <a:t> </a:t>
            </a:r>
            <a:r>
              <a:rPr lang="en-US" sz="1100" dirty="0" err="1"/>
              <a:t>cadrul</a:t>
            </a:r>
            <a:r>
              <a:rPr lang="en-US" sz="1100" dirty="0"/>
              <a:t> </a:t>
            </a:r>
            <a:r>
              <a:rPr lang="en-US" sz="1100" dirty="0" err="1"/>
              <a:t>executării</a:t>
            </a:r>
            <a:r>
              <a:rPr lang="en-US" sz="1100" dirty="0"/>
              <a:t> </a:t>
            </a:r>
            <a:r>
              <a:rPr lang="en-US" sz="1100" dirty="0" err="1"/>
              <a:t>silite</a:t>
            </a:r>
            <a:r>
              <a:rPr lang="en-US" sz="1100" dirty="0"/>
              <a:t> civile </a:t>
            </a:r>
            <a:r>
              <a:rPr lang="en-US" sz="1100" dirty="0" err="1"/>
              <a:t>deoarece</a:t>
            </a:r>
            <a:r>
              <a:rPr lang="en-US" sz="1100" dirty="0"/>
              <a:t>, </a:t>
            </a:r>
            <a:r>
              <a:rPr lang="en-US" sz="1100" dirty="0" err="1"/>
              <a:t>potrivit</a:t>
            </a:r>
            <a:r>
              <a:rPr lang="en-US" sz="1100" dirty="0"/>
              <a:t> art. 581 din </a:t>
            </a:r>
            <a:r>
              <a:rPr lang="en-US" sz="1100" dirty="0" err="1"/>
              <a:t>Codul</a:t>
            </a:r>
            <a:r>
              <a:rPr lang="en-US" sz="1100" dirty="0"/>
              <a:t> de </a:t>
            </a:r>
            <a:r>
              <a:rPr lang="en-US" sz="1100" dirty="0" err="1"/>
              <a:t>procedură</a:t>
            </a:r>
            <a:r>
              <a:rPr lang="en-US" sz="1100" dirty="0"/>
              <a:t> </a:t>
            </a:r>
            <a:r>
              <a:rPr lang="en-US" sz="1100" dirty="0" err="1"/>
              <a:t>penală</a:t>
            </a:r>
            <a:r>
              <a:rPr lang="en-US" sz="1100" dirty="0"/>
              <a:t>, </a:t>
            </a:r>
            <a:r>
              <a:rPr lang="en-US" sz="1100" dirty="0" err="1"/>
              <a:t>dispoziţiile</a:t>
            </a:r>
            <a:r>
              <a:rPr lang="en-US" sz="1100" dirty="0"/>
              <a:t> din </a:t>
            </a:r>
            <a:r>
              <a:rPr lang="en-US" sz="1100" dirty="0" err="1"/>
              <a:t>hotărârea</a:t>
            </a:r>
            <a:r>
              <a:rPr lang="en-US" sz="1100" dirty="0"/>
              <a:t> </a:t>
            </a:r>
            <a:r>
              <a:rPr lang="en-US" sz="1100" dirty="0" err="1"/>
              <a:t>penală</a:t>
            </a:r>
            <a:r>
              <a:rPr lang="en-US" sz="1100" dirty="0"/>
              <a:t> </a:t>
            </a:r>
            <a:r>
              <a:rPr lang="en-US" sz="1100" dirty="0" err="1"/>
              <a:t>privitoare</a:t>
            </a:r>
            <a:r>
              <a:rPr lang="en-US" sz="1100" dirty="0"/>
              <a:t> la </a:t>
            </a:r>
            <a:r>
              <a:rPr lang="en-US" sz="1100" dirty="0" err="1"/>
              <a:t>despăgubirile</a:t>
            </a:r>
            <a:r>
              <a:rPr lang="en-US" sz="1100" dirty="0"/>
              <a:t> civile </a:t>
            </a:r>
            <a:r>
              <a:rPr lang="en-US" sz="1100" dirty="0" err="1"/>
              <a:t>şi</a:t>
            </a:r>
            <a:r>
              <a:rPr lang="en-US" sz="1100" dirty="0"/>
              <a:t> la </a:t>
            </a:r>
            <a:r>
              <a:rPr lang="en-US" sz="1100" dirty="0" err="1"/>
              <a:t>cheltuielile</a:t>
            </a:r>
            <a:r>
              <a:rPr lang="en-US" sz="1100" dirty="0"/>
              <a:t> de </a:t>
            </a:r>
            <a:r>
              <a:rPr lang="en-US" sz="1100" dirty="0" err="1"/>
              <a:t>judecată</a:t>
            </a:r>
            <a:r>
              <a:rPr lang="en-US" sz="1100" dirty="0"/>
              <a:t> </a:t>
            </a:r>
            <a:r>
              <a:rPr lang="en-US" sz="1100" dirty="0" err="1"/>
              <a:t>cuvenite</a:t>
            </a:r>
            <a:r>
              <a:rPr lang="en-US" sz="1100" dirty="0"/>
              <a:t> </a:t>
            </a:r>
            <a:r>
              <a:rPr lang="en-US" sz="1100" dirty="0" err="1"/>
              <a:t>părţilor</a:t>
            </a:r>
            <a:r>
              <a:rPr lang="en-US" sz="1100" dirty="0"/>
              <a:t> se </a:t>
            </a:r>
            <a:r>
              <a:rPr lang="en-US" sz="1100" dirty="0" err="1"/>
              <a:t>execută</a:t>
            </a:r>
            <a:r>
              <a:rPr lang="en-US" sz="1100" dirty="0"/>
              <a:t> </a:t>
            </a:r>
            <a:r>
              <a:rPr lang="en-US" sz="1100" dirty="0" err="1"/>
              <a:t>potrivit</a:t>
            </a:r>
            <a:r>
              <a:rPr lang="en-US" sz="1100" dirty="0"/>
              <a:t> </a:t>
            </a:r>
            <a:r>
              <a:rPr lang="en-US" sz="1100" dirty="0" err="1"/>
              <a:t>legii</a:t>
            </a:r>
            <a:r>
              <a:rPr lang="en-US" sz="1100" dirty="0"/>
              <a:t> civile.</a:t>
            </a:r>
            <a:r>
              <a:rPr lang="ro-RO" sz="1100" dirty="0"/>
              <a:t> </a:t>
            </a:r>
            <a:r>
              <a:rPr lang="en-US" sz="1100" dirty="0"/>
              <a:t>Prin </a:t>
            </a:r>
            <a:r>
              <a:rPr lang="en-US" sz="1100" dirty="0" err="1"/>
              <a:t>urmare</a:t>
            </a:r>
            <a:r>
              <a:rPr lang="en-US" sz="1100" dirty="0"/>
              <a:t>, </a:t>
            </a:r>
            <a:r>
              <a:rPr lang="en-US" sz="1100" dirty="0" err="1"/>
              <a:t>în</a:t>
            </a:r>
            <a:r>
              <a:rPr lang="en-US" sz="1100" dirty="0"/>
              <a:t> </a:t>
            </a:r>
            <a:r>
              <a:rPr lang="en-US" sz="1100" dirty="0" err="1"/>
              <a:t>acest</a:t>
            </a:r>
            <a:r>
              <a:rPr lang="en-US" sz="1100" dirty="0"/>
              <a:t> </a:t>
            </a:r>
            <a:r>
              <a:rPr lang="en-US" sz="1100" dirty="0" err="1"/>
              <a:t>caz</a:t>
            </a:r>
            <a:r>
              <a:rPr lang="en-US" sz="1100" dirty="0"/>
              <a:t>, </a:t>
            </a:r>
            <a:r>
              <a:rPr lang="en-US" sz="1100" dirty="0" err="1"/>
              <a:t>măsura</a:t>
            </a:r>
            <a:r>
              <a:rPr lang="en-US" sz="1100" dirty="0"/>
              <a:t> </a:t>
            </a:r>
            <a:r>
              <a:rPr lang="en-US" sz="1100" dirty="0" err="1"/>
              <a:t>asiguratorie</a:t>
            </a:r>
            <a:r>
              <a:rPr lang="en-US" sz="1100" dirty="0"/>
              <a:t> </a:t>
            </a:r>
            <a:r>
              <a:rPr lang="en-US" sz="1100" dirty="0" err="1"/>
              <a:t>astfel</a:t>
            </a:r>
            <a:r>
              <a:rPr lang="en-US" sz="1100" dirty="0"/>
              <a:t> </a:t>
            </a:r>
            <a:r>
              <a:rPr lang="en-US" sz="1100" dirty="0" err="1"/>
              <a:t>instituită</a:t>
            </a:r>
            <a:r>
              <a:rPr lang="en-US" sz="1100" dirty="0"/>
              <a:t> </a:t>
            </a:r>
            <a:r>
              <a:rPr lang="en-US" sz="1100" dirty="0" err="1"/>
              <a:t>tinde</a:t>
            </a:r>
            <a:r>
              <a:rPr lang="en-US" sz="1100" dirty="0"/>
              <a:t> </a:t>
            </a:r>
            <a:r>
              <a:rPr lang="en-US" sz="1100" dirty="0" err="1"/>
              <a:t>să</a:t>
            </a:r>
            <a:r>
              <a:rPr lang="en-US" sz="1100" dirty="0"/>
              <a:t> </a:t>
            </a:r>
            <a:r>
              <a:rPr lang="en-US" sz="1100" dirty="0" err="1"/>
              <a:t>apere</a:t>
            </a:r>
            <a:r>
              <a:rPr lang="en-US" sz="1100" dirty="0"/>
              <a:t> un </a:t>
            </a:r>
            <a:r>
              <a:rPr lang="en-US" sz="1100" b="1" dirty="0" err="1"/>
              <a:t>interes</a:t>
            </a:r>
            <a:r>
              <a:rPr lang="en-US" sz="1100" b="1" dirty="0"/>
              <a:t> particular</a:t>
            </a:r>
            <a:r>
              <a:rPr lang="en-US" sz="1100" dirty="0"/>
              <a:t>, </a:t>
            </a:r>
            <a:r>
              <a:rPr lang="en-US" sz="1100" dirty="0" err="1"/>
              <a:t>iar</a:t>
            </a:r>
            <a:r>
              <a:rPr lang="en-US" sz="1100" dirty="0"/>
              <a:t> </a:t>
            </a:r>
            <a:r>
              <a:rPr lang="en-US" sz="1100" dirty="0" err="1"/>
              <a:t>beneficiarul</a:t>
            </a:r>
            <a:r>
              <a:rPr lang="en-US" sz="1100" dirty="0"/>
              <a:t> </a:t>
            </a:r>
            <a:r>
              <a:rPr lang="en-US" sz="1100" dirty="0" err="1"/>
              <a:t>acesteia</a:t>
            </a:r>
            <a:r>
              <a:rPr lang="en-US" sz="1100" dirty="0"/>
              <a:t> - </a:t>
            </a:r>
            <a:r>
              <a:rPr lang="en-US" sz="1100" dirty="0" err="1"/>
              <a:t>parte</a:t>
            </a:r>
            <a:r>
              <a:rPr lang="en-US" sz="1100" dirty="0"/>
              <a:t> </a:t>
            </a:r>
            <a:r>
              <a:rPr lang="en-US" sz="1100" dirty="0" err="1"/>
              <a:t>civilă</a:t>
            </a:r>
            <a:r>
              <a:rPr lang="en-US" sz="1100" dirty="0"/>
              <a:t> </a:t>
            </a:r>
            <a:r>
              <a:rPr lang="en-US" sz="1100" dirty="0" err="1"/>
              <a:t>în</a:t>
            </a:r>
            <a:r>
              <a:rPr lang="en-US" sz="1100" dirty="0"/>
              <a:t> </a:t>
            </a:r>
            <a:r>
              <a:rPr lang="en-US" sz="1100" dirty="0" err="1"/>
              <a:t>procesul</a:t>
            </a:r>
            <a:r>
              <a:rPr lang="en-US" sz="1100" dirty="0"/>
              <a:t> penal, </a:t>
            </a:r>
            <a:r>
              <a:rPr lang="en-US" sz="1100" dirty="0" err="1"/>
              <a:t>în</a:t>
            </a:r>
            <a:r>
              <a:rPr lang="en-US" sz="1100" dirty="0"/>
              <a:t> </a:t>
            </a:r>
            <a:r>
              <a:rPr lang="en-US" sz="1100" dirty="0" err="1"/>
              <a:t>speță</a:t>
            </a:r>
            <a:r>
              <a:rPr lang="en-US" sz="1100" dirty="0"/>
              <a:t> #### - </a:t>
            </a:r>
            <a:r>
              <a:rPr lang="en-US" sz="1100" dirty="0" err="1"/>
              <a:t>este</a:t>
            </a:r>
            <a:r>
              <a:rPr lang="en-US" sz="1100" dirty="0"/>
              <a:t> </a:t>
            </a:r>
            <a:r>
              <a:rPr lang="en-US" sz="1100" dirty="0" err="1"/>
              <a:t>titularul</a:t>
            </a:r>
            <a:r>
              <a:rPr lang="en-US" sz="1100" dirty="0"/>
              <a:t> </a:t>
            </a:r>
            <a:r>
              <a:rPr lang="en-US" sz="1100" dirty="0" err="1"/>
              <a:t>unei</a:t>
            </a:r>
            <a:r>
              <a:rPr lang="en-US" sz="1100" dirty="0"/>
              <a:t> </a:t>
            </a:r>
            <a:r>
              <a:rPr lang="en-US" sz="1100" dirty="0" err="1"/>
              <a:t>creanţe</a:t>
            </a:r>
            <a:r>
              <a:rPr lang="en-US" sz="1100" dirty="0"/>
              <a:t> </a:t>
            </a:r>
            <a:r>
              <a:rPr lang="en-US" sz="1100" dirty="0" err="1"/>
              <a:t>incerte</a:t>
            </a:r>
            <a:r>
              <a:rPr lang="en-US" sz="1100" dirty="0"/>
              <a:t> </a:t>
            </a:r>
            <a:r>
              <a:rPr lang="en-US" sz="1100" dirty="0" err="1"/>
              <a:t>sau</a:t>
            </a:r>
            <a:r>
              <a:rPr lang="en-US" sz="1100" dirty="0"/>
              <a:t> </a:t>
            </a:r>
            <a:r>
              <a:rPr lang="en-US" sz="1100" dirty="0" err="1"/>
              <a:t>eventuale</a:t>
            </a:r>
            <a:r>
              <a:rPr lang="en-US" sz="1100" dirty="0"/>
              <a:t> care, </a:t>
            </a:r>
            <a:r>
              <a:rPr lang="en-US" sz="1100" dirty="0" err="1"/>
              <a:t>în</a:t>
            </a:r>
            <a:r>
              <a:rPr lang="en-US" sz="1100" dirty="0"/>
              <a:t> </a:t>
            </a:r>
            <a:r>
              <a:rPr lang="en-US" sz="1100" dirty="0" err="1"/>
              <a:t>caz</a:t>
            </a:r>
            <a:r>
              <a:rPr lang="en-US" sz="1100" dirty="0"/>
              <a:t> de </a:t>
            </a:r>
            <a:r>
              <a:rPr lang="en-US" sz="1100" dirty="0" err="1"/>
              <a:t>condamnare</a:t>
            </a:r>
            <a:r>
              <a:rPr lang="en-US" sz="1100" dirty="0"/>
              <a:t> </a:t>
            </a:r>
            <a:r>
              <a:rPr lang="en-US" sz="1100" dirty="0" err="1"/>
              <a:t>definitivă</a:t>
            </a:r>
            <a:r>
              <a:rPr lang="en-US" sz="1100" dirty="0"/>
              <a:t> a </a:t>
            </a:r>
            <a:r>
              <a:rPr lang="en-US" sz="1100" dirty="0" err="1"/>
              <a:t>inculpaţilor</a:t>
            </a:r>
            <a:r>
              <a:rPr lang="en-US" sz="1100" dirty="0"/>
              <a:t>, </a:t>
            </a:r>
            <a:r>
              <a:rPr lang="en-US" sz="1100" dirty="0" err="1"/>
              <a:t>va</a:t>
            </a:r>
            <a:r>
              <a:rPr lang="en-US" sz="1100" dirty="0"/>
              <a:t> </a:t>
            </a:r>
            <a:r>
              <a:rPr lang="en-US" sz="1100" dirty="0" err="1"/>
              <a:t>deveni</a:t>
            </a:r>
            <a:r>
              <a:rPr lang="en-US" sz="1100" dirty="0"/>
              <a:t> un </a:t>
            </a:r>
            <a:r>
              <a:rPr lang="en-US" sz="1100" b="1" dirty="0" err="1"/>
              <a:t>simplu</a:t>
            </a:r>
            <a:r>
              <a:rPr lang="en-US" sz="1100" b="1" dirty="0"/>
              <a:t> creditor </a:t>
            </a:r>
            <a:r>
              <a:rPr lang="en-US" sz="1100" b="1" dirty="0" err="1"/>
              <a:t>chirografar</a:t>
            </a:r>
            <a:r>
              <a:rPr lang="en-US" sz="1100" dirty="0"/>
              <a:t>.</a:t>
            </a:r>
            <a:endParaRPr lang="ro-RO" sz="1100" dirty="0"/>
          </a:p>
          <a:p>
            <a:r>
              <a:rPr lang="en-US" sz="1100" dirty="0" err="1"/>
              <a:t>În</a:t>
            </a:r>
            <a:r>
              <a:rPr lang="en-US" sz="1100" dirty="0"/>
              <a:t> </a:t>
            </a:r>
            <a:r>
              <a:rPr lang="en-US" sz="1100" dirty="0" err="1"/>
              <a:t>cauză</a:t>
            </a:r>
            <a:r>
              <a:rPr lang="en-US" sz="1100" dirty="0"/>
              <a:t> sunt </a:t>
            </a:r>
            <a:r>
              <a:rPr lang="en-US" sz="1100" dirty="0" err="1"/>
              <a:t>incidente</a:t>
            </a:r>
            <a:r>
              <a:rPr lang="en-US" sz="1100" dirty="0"/>
              <a:t> </a:t>
            </a:r>
            <a:r>
              <a:rPr lang="en-US" sz="1100" dirty="0" err="1"/>
              <a:t>cele</a:t>
            </a:r>
            <a:r>
              <a:rPr lang="en-US" sz="1100" dirty="0"/>
              <a:t> </a:t>
            </a:r>
            <a:r>
              <a:rPr lang="en-US" sz="1100" dirty="0" err="1"/>
              <a:t>statuate</a:t>
            </a:r>
            <a:r>
              <a:rPr lang="en-US" sz="1100" dirty="0"/>
              <a:t> de </a:t>
            </a:r>
            <a:r>
              <a:rPr lang="en-US" sz="1100" dirty="0" err="1"/>
              <a:t>Înalta</a:t>
            </a:r>
            <a:r>
              <a:rPr lang="en-US" sz="1100" dirty="0"/>
              <a:t> ##### </a:t>
            </a:r>
            <a:r>
              <a:rPr lang="en-US" sz="1100" dirty="0" err="1"/>
              <a:t>în</a:t>
            </a:r>
            <a:r>
              <a:rPr lang="en-US" sz="1100" dirty="0"/>
              <a:t> </a:t>
            </a:r>
            <a:r>
              <a:rPr lang="en-US" sz="1100" dirty="0" err="1"/>
              <a:t>decizia</a:t>
            </a:r>
            <a:r>
              <a:rPr lang="en-US" sz="1100" dirty="0"/>
              <a:t> nr.#/2018 </a:t>
            </a:r>
            <a:r>
              <a:rPr lang="en-US" sz="1100" dirty="0" err="1"/>
              <a:t>pronunțată</a:t>
            </a:r>
            <a:r>
              <a:rPr lang="en-US" sz="1100" dirty="0"/>
              <a:t> </a:t>
            </a:r>
            <a:r>
              <a:rPr lang="en-US" sz="1100" dirty="0" err="1"/>
              <a:t>în</a:t>
            </a:r>
            <a:r>
              <a:rPr lang="en-US" sz="1100" dirty="0"/>
              <a:t> </a:t>
            </a:r>
            <a:r>
              <a:rPr lang="en-US" sz="1100" dirty="0" err="1"/>
              <a:t>soluționarea</a:t>
            </a:r>
            <a:r>
              <a:rPr lang="en-US" sz="1100" dirty="0"/>
              <a:t> </a:t>
            </a:r>
            <a:r>
              <a:rPr lang="en-US" sz="1100" dirty="0" err="1"/>
              <a:t>unui</a:t>
            </a:r>
            <a:r>
              <a:rPr lang="en-US" sz="1100" dirty="0"/>
              <a:t> recurs </a:t>
            </a:r>
            <a:r>
              <a:rPr lang="en-US" sz="1100" dirty="0" err="1"/>
              <a:t>în</a:t>
            </a:r>
            <a:r>
              <a:rPr lang="en-US" sz="1100" dirty="0"/>
              <a:t> </a:t>
            </a:r>
            <a:r>
              <a:rPr lang="en-US" sz="1100" dirty="0" err="1"/>
              <a:t>interesul</a:t>
            </a:r>
            <a:r>
              <a:rPr lang="en-US" sz="1100" dirty="0"/>
              <a:t> </a:t>
            </a:r>
            <a:r>
              <a:rPr lang="en-US" sz="1100" dirty="0" err="1"/>
              <a:t>legii</a:t>
            </a:r>
            <a:r>
              <a:rPr lang="en-US" sz="1100" dirty="0"/>
              <a:t> </a:t>
            </a:r>
            <a:r>
              <a:rPr lang="en-US" sz="1100" dirty="0" err="1"/>
              <a:t>prin</a:t>
            </a:r>
            <a:r>
              <a:rPr lang="en-US" sz="1100" dirty="0"/>
              <a:t> care s-a </a:t>
            </a:r>
            <a:r>
              <a:rPr lang="en-US" sz="1100" dirty="0" err="1"/>
              <a:t>statuat</a:t>
            </a:r>
            <a:r>
              <a:rPr lang="en-US" sz="1100" dirty="0"/>
              <a:t> </a:t>
            </a:r>
            <a:r>
              <a:rPr lang="en-US" sz="1100" dirty="0" err="1"/>
              <a:t>că</a:t>
            </a:r>
            <a:r>
              <a:rPr lang="en-US" sz="1100" dirty="0"/>
              <a:t> </a:t>
            </a:r>
            <a:r>
              <a:rPr lang="en-US" sz="1100" dirty="0" err="1"/>
              <a:t>existența</a:t>
            </a:r>
            <a:r>
              <a:rPr lang="en-US" sz="1100" dirty="0"/>
              <a:t> </a:t>
            </a:r>
            <a:r>
              <a:rPr lang="en-US" sz="1100" dirty="0" err="1"/>
              <a:t>unui</a:t>
            </a:r>
            <a:r>
              <a:rPr lang="en-US" sz="1100" dirty="0"/>
              <a:t> </a:t>
            </a:r>
            <a:r>
              <a:rPr lang="en-US" sz="1100" dirty="0" err="1"/>
              <a:t>sechestru</a:t>
            </a:r>
            <a:r>
              <a:rPr lang="en-US" sz="1100" dirty="0"/>
              <a:t> </a:t>
            </a:r>
            <a:r>
              <a:rPr lang="en-US" sz="1100" dirty="0" err="1"/>
              <a:t>asigurător</a:t>
            </a:r>
            <a:r>
              <a:rPr lang="en-US" sz="1100" dirty="0"/>
              <a:t> penal </a:t>
            </a:r>
            <a:r>
              <a:rPr lang="en-US" sz="1100" dirty="0" err="1"/>
              <a:t>asupra</a:t>
            </a:r>
            <a:r>
              <a:rPr lang="en-US" sz="1100" dirty="0"/>
              <a:t> </a:t>
            </a:r>
            <a:r>
              <a:rPr lang="en-US" sz="1100" dirty="0" err="1"/>
              <a:t>imobilelor</a:t>
            </a:r>
            <a:r>
              <a:rPr lang="en-US" sz="1100" dirty="0"/>
              <a:t> </a:t>
            </a:r>
            <a:r>
              <a:rPr lang="en-US" sz="1100" dirty="0" err="1"/>
              <a:t>unei</a:t>
            </a:r>
            <a:r>
              <a:rPr lang="en-US" sz="1100" dirty="0"/>
              <a:t> </a:t>
            </a:r>
            <a:r>
              <a:rPr lang="en-US" sz="1100" dirty="0" err="1"/>
              <a:t>persoane</a:t>
            </a:r>
            <a:r>
              <a:rPr lang="en-US" sz="1100" dirty="0"/>
              <a:t> </a:t>
            </a:r>
            <a:r>
              <a:rPr lang="en-US" sz="1100" dirty="0" err="1"/>
              <a:t>fizice</a:t>
            </a:r>
            <a:r>
              <a:rPr lang="en-US" sz="1100" dirty="0"/>
              <a:t> </a:t>
            </a:r>
            <a:r>
              <a:rPr lang="en-US" sz="1100" dirty="0" err="1"/>
              <a:t>sau</a:t>
            </a:r>
            <a:r>
              <a:rPr lang="en-US" sz="1100" dirty="0"/>
              <a:t> </a:t>
            </a:r>
            <a:r>
              <a:rPr lang="en-US" sz="1100" dirty="0" err="1"/>
              <a:t>juridice</a:t>
            </a:r>
            <a:r>
              <a:rPr lang="en-US" sz="1100" dirty="0"/>
              <a:t> nu </a:t>
            </a:r>
            <a:r>
              <a:rPr lang="en-US" sz="1100" dirty="0" err="1"/>
              <a:t>suspendă</a:t>
            </a:r>
            <a:r>
              <a:rPr lang="en-US" sz="1100" dirty="0"/>
              <a:t> </a:t>
            </a:r>
            <a:r>
              <a:rPr lang="en-US" sz="1100" dirty="0" err="1"/>
              <a:t>executarea</a:t>
            </a:r>
            <a:r>
              <a:rPr lang="en-US" sz="1100" dirty="0"/>
              <a:t> </a:t>
            </a:r>
            <a:r>
              <a:rPr lang="en-US" sz="1100" dirty="0" err="1"/>
              <a:t>silită</a:t>
            </a:r>
            <a:r>
              <a:rPr lang="en-US" sz="1100" dirty="0"/>
              <a:t> </a:t>
            </a:r>
            <a:r>
              <a:rPr lang="en-US" sz="1100" dirty="0" err="1"/>
              <a:t>începută</a:t>
            </a:r>
            <a:r>
              <a:rPr lang="en-US" sz="1100" dirty="0"/>
              <a:t> de un creditor </a:t>
            </a:r>
            <a:r>
              <a:rPr lang="en-US" sz="1100" dirty="0" err="1"/>
              <a:t>ipotecar</a:t>
            </a:r>
            <a:r>
              <a:rPr lang="en-US" sz="1100" dirty="0"/>
              <a:t>, al </a:t>
            </a:r>
            <a:r>
              <a:rPr lang="en-US" sz="1100" dirty="0" err="1"/>
              <a:t>cărui</a:t>
            </a:r>
            <a:r>
              <a:rPr lang="en-US" sz="1100" dirty="0"/>
              <a:t> </a:t>
            </a:r>
            <a:r>
              <a:rPr lang="en-US" sz="1100" dirty="0" err="1"/>
              <a:t>drept</a:t>
            </a:r>
            <a:r>
              <a:rPr lang="en-US" sz="1100" dirty="0"/>
              <a:t> de </a:t>
            </a:r>
            <a:r>
              <a:rPr lang="en-US" sz="1100" dirty="0" err="1"/>
              <a:t>ipotecă</a:t>
            </a:r>
            <a:r>
              <a:rPr lang="en-US" sz="1100" dirty="0"/>
              <a:t> </a:t>
            </a:r>
            <a:r>
              <a:rPr lang="en-US" sz="1100" dirty="0" err="1"/>
              <a:t>asupra</a:t>
            </a:r>
            <a:r>
              <a:rPr lang="en-US" sz="1100" dirty="0"/>
              <a:t> </a:t>
            </a:r>
            <a:r>
              <a:rPr lang="en-US" sz="1100" dirty="0" err="1"/>
              <a:t>acelorași</a:t>
            </a:r>
            <a:r>
              <a:rPr lang="en-US" sz="1100" dirty="0"/>
              <a:t> </a:t>
            </a:r>
            <a:r>
              <a:rPr lang="en-US" sz="1100" dirty="0" err="1"/>
              <a:t>bunuri</a:t>
            </a:r>
            <a:r>
              <a:rPr lang="en-US" sz="1100" dirty="0"/>
              <a:t> a </a:t>
            </a:r>
            <a:r>
              <a:rPr lang="en-US" sz="1100" dirty="0" err="1"/>
              <a:t>devenit</a:t>
            </a:r>
            <a:r>
              <a:rPr lang="en-US" sz="1100" dirty="0"/>
              <a:t> </a:t>
            </a:r>
            <a:r>
              <a:rPr lang="en-US" sz="1100" dirty="0" err="1"/>
              <a:t>opozabil</a:t>
            </a:r>
            <a:r>
              <a:rPr lang="en-US" sz="1100" dirty="0"/>
              <a:t> </a:t>
            </a:r>
            <a:r>
              <a:rPr lang="en-US" sz="1100" dirty="0" err="1"/>
              <a:t>terților</a:t>
            </a:r>
            <a:r>
              <a:rPr lang="en-US" sz="1100" dirty="0"/>
              <a:t> anterior </a:t>
            </a:r>
            <a:r>
              <a:rPr lang="en-US" sz="1100" dirty="0" err="1"/>
              <a:t>înființării</a:t>
            </a:r>
            <a:r>
              <a:rPr lang="en-US" sz="1100" dirty="0"/>
              <a:t> </a:t>
            </a:r>
            <a:r>
              <a:rPr lang="en-US" sz="1100" dirty="0" err="1"/>
              <a:t>măsurii</a:t>
            </a:r>
            <a:r>
              <a:rPr lang="en-US" sz="1100" dirty="0"/>
              <a:t> </a:t>
            </a:r>
            <a:r>
              <a:rPr lang="en-US" sz="1100" dirty="0" err="1"/>
              <a:t>asigurătorii</a:t>
            </a:r>
            <a:r>
              <a:rPr lang="en-US" sz="1100" dirty="0"/>
              <a:t> din </a:t>
            </a:r>
            <a:r>
              <a:rPr lang="en-US" sz="1100" dirty="0" err="1"/>
              <a:t>procesul</a:t>
            </a:r>
            <a:r>
              <a:rPr lang="en-US" sz="1100" dirty="0"/>
              <a:t> penal, </a:t>
            </a:r>
            <a:r>
              <a:rPr lang="en-US" sz="1100" dirty="0" err="1"/>
              <a:t>și</a:t>
            </a:r>
            <a:r>
              <a:rPr lang="en-US" sz="1100" dirty="0"/>
              <a:t> nu </a:t>
            </a:r>
            <a:r>
              <a:rPr lang="en-US" sz="1100" dirty="0" err="1"/>
              <a:t>determină</a:t>
            </a:r>
            <a:r>
              <a:rPr lang="en-US" sz="1100" dirty="0"/>
              <a:t> </a:t>
            </a:r>
            <a:r>
              <a:rPr lang="en-US" sz="1100" dirty="0" err="1"/>
              <a:t>nulitatea</a:t>
            </a:r>
            <a:r>
              <a:rPr lang="en-US" sz="1100" dirty="0"/>
              <a:t> </a:t>
            </a:r>
            <a:r>
              <a:rPr lang="en-US" sz="1100" dirty="0" err="1"/>
              <a:t>actelor</a:t>
            </a:r>
            <a:r>
              <a:rPr lang="en-US" sz="1100" dirty="0"/>
              <a:t> de </a:t>
            </a:r>
            <a:r>
              <a:rPr lang="en-US" sz="1100" dirty="0" err="1"/>
              <a:t>executare</a:t>
            </a:r>
            <a:r>
              <a:rPr lang="en-US" sz="1100" dirty="0"/>
              <a:t> </a:t>
            </a:r>
            <a:r>
              <a:rPr lang="en-US" sz="1100" dirty="0" err="1"/>
              <a:t>ulterioare</a:t>
            </a:r>
            <a:r>
              <a:rPr lang="en-US" sz="1100" dirty="0"/>
              <a:t> </a:t>
            </a:r>
            <a:r>
              <a:rPr lang="en-US" sz="1100" dirty="0" err="1"/>
              <a:t>înființării</a:t>
            </a:r>
            <a:r>
              <a:rPr lang="en-US" sz="1100" dirty="0"/>
              <a:t> </a:t>
            </a:r>
            <a:r>
              <a:rPr lang="en-US" sz="1100" dirty="0" err="1"/>
              <a:t>măsurii</a:t>
            </a:r>
            <a:r>
              <a:rPr lang="en-US" sz="1100" dirty="0"/>
              <a:t> </a:t>
            </a:r>
            <a:r>
              <a:rPr lang="en-US" sz="1100" dirty="0" err="1"/>
              <a:t>asigurătorii</a:t>
            </a:r>
            <a:r>
              <a:rPr lang="en-US" sz="1100" dirty="0"/>
              <a:t> din </a:t>
            </a:r>
            <a:r>
              <a:rPr lang="en-US" sz="1100" dirty="0" err="1"/>
              <a:t>procesul</a:t>
            </a:r>
            <a:r>
              <a:rPr lang="en-US" sz="1100" dirty="0"/>
              <a:t> penal </a:t>
            </a:r>
            <a:r>
              <a:rPr lang="en-US" sz="1100" dirty="0" err="1"/>
              <a:t>asupra</a:t>
            </a:r>
            <a:r>
              <a:rPr lang="en-US" sz="1100" dirty="0"/>
              <a:t> </a:t>
            </a:r>
            <a:r>
              <a:rPr lang="en-US" sz="1100" dirty="0" err="1"/>
              <a:t>acelorași</a:t>
            </a:r>
            <a:r>
              <a:rPr lang="en-US" sz="1100" dirty="0"/>
              <a:t> </a:t>
            </a:r>
            <a:r>
              <a:rPr lang="en-US" sz="1100" dirty="0" err="1"/>
              <a:t>bunuri</a:t>
            </a:r>
            <a:r>
              <a:rPr lang="en-US" sz="1100" dirty="0"/>
              <a:t>.</a:t>
            </a:r>
          </a:p>
          <a:p>
            <a:r>
              <a:rPr lang="en-US" sz="1100" dirty="0" err="1"/>
              <a:t>În</a:t>
            </a:r>
            <a:r>
              <a:rPr lang="en-US" sz="1100" dirty="0"/>
              <a:t> </a:t>
            </a:r>
            <a:r>
              <a:rPr lang="en-US" sz="1100" dirty="0" err="1"/>
              <a:t>acest</a:t>
            </a:r>
            <a:r>
              <a:rPr lang="en-US" sz="1100" dirty="0"/>
              <a:t> </a:t>
            </a:r>
            <a:r>
              <a:rPr lang="en-US" sz="1100" dirty="0" err="1"/>
              <a:t>sens</a:t>
            </a:r>
            <a:r>
              <a:rPr lang="en-US" sz="1100" dirty="0"/>
              <a:t>, se </a:t>
            </a:r>
            <a:r>
              <a:rPr lang="en-US" sz="1100" dirty="0" err="1"/>
              <a:t>constată</a:t>
            </a:r>
            <a:r>
              <a:rPr lang="en-US" sz="1100" dirty="0"/>
              <a:t> </a:t>
            </a:r>
            <a:r>
              <a:rPr lang="en-US" sz="1100" dirty="0" err="1"/>
              <a:t>că</a:t>
            </a:r>
            <a:r>
              <a:rPr lang="en-US" sz="1100" dirty="0"/>
              <a:t> </a:t>
            </a:r>
            <a:r>
              <a:rPr lang="en-US" sz="1100" dirty="0" err="1"/>
              <a:t>calitatea</a:t>
            </a:r>
            <a:r>
              <a:rPr lang="en-US" sz="1100" dirty="0"/>
              <a:t> de creditor </a:t>
            </a:r>
            <a:r>
              <a:rPr lang="en-US" sz="1100" dirty="0" err="1"/>
              <a:t>ipotecar</a:t>
            </a:r>
            <a:r>
              <a:rPr lang="en-US" sz="1100" dirty="0"/>
              <a:t> al BRD  </a:t>
            </a:r>
            <a:r>
              <a:rPr lang="en-US" sz="1100" dirty="0" err="1"/>
              <a:t>exista</a:t>
            </a:r>
            <a:r>
              <a:rPr lang="en-US" sz="1100" dirty="0"/>
              <a:t> anterior </a:t>
            </a:r>
            <a:r>
              <a:rPr lang="en-US" sz="1100" dirty="0" err="1"/>
              <a:t>instituirii</a:t>
            </a:r>
            <a:r>
              <a:rPr lang="en-US" sz="1100" dirty="0"/>
              <a:t> </a:t>
            </a:r>
            <a:r>
              <a:rPr lang="en-US" sz="1100" dirty="0" err="1"/>
              <a:t>măsurilor</a:t>
            </a:r>
            <a:r>
              <a:rPr lang="en-US" sz="1100" dirty="0"/>
              <a:t> </a:t>
            </a:r>
            <a:r>
              <a:rPr lang="en-US" sz="1100" dirty="0" err="1"/>
              <a:t>asigurătorii</a:t>
            </a:r>
            <a:r>
              <a:rPr lang="en-US" sz="1100" dirty="0"/>
              <a:t> </a:t>
            </a:r>
            <a:r>
              <a:rPr lang="en-US" sz="1100" dirty="0" err="1"/>
              <a:t>în</a:t>
            </a:r>
            <a:r>
              <a:rPr lang="en-US" sz="1100" dirty="0"/>
              <a:t> </a:t>
            </a:r>
            <a:r>
              <a:rPr lang="en-US" sz="1100" dirty="0" err="1"/>
              <a:t>procesul</a:t>
            </a:r>
            <a:r>
              <a:rPr lang="en-US" sz="1100" dirty="0"/>
              <a:t> penal.</a:t>
            </a:r>
            <a:r>
              <a:rPr lang="ro-RO" sz="1100" dirty="0"/>
              <a:t> </a:t>
            </a:r>
            <a:r>
              <a:rPr lang="en-US" sz="1100" dirty="0" err="1"/>
              <a:t>Curtea</a:t>
            </a:r>
            <a:r>
              <a:rPr lang="en-US" sz="1100" dirty="0"/>
              <a:t> </a:t>
            </a:r>
            <a:r>
              <a:rPr lang="en-US" sz="1100" dirty="0" err="1"/>
              <a:t>constată</a:t>
            </a:r>
            <a:r>
              <a:rPr lang="en-US" sz="1100" dirty="0"/>
              <a:t> </a:t>
            </a:r>
            <a:r>
              <a:rPr lang="en-US" sz="1100" dirty="0" err="1"/>
              <a:t>că</a:t>
            </a:r>
            <a:r>
              <a:rPr lang="en-US" sz="1100" dirty="0"/>
              <a:t> </a:t>
            </a:r>
            <a:r>
              <a:rPr lang="en-US" sz="1100" dirty="0" err="1"/>
              <a:t>în</a:t>
            </a:r>
            <a:r>
              <a:rPr lang="en-US" sz="1100" dirty="0"/>
              <a:t> </a:t>
            </a:r>
            <a:r>
              <a:rPr lang="en-US" sz="1100" dirty="0" err="1"/>
              <a:t>prezent</a:t>
            </a:r>
            <a:r>
              <a:rPr lang="en-US" sz="1100" dirty="0"/>
              <a:t> </a:t>
            </a:r>
            <a:r>
              <a:rPr lang="en-US" sz="1100" dirty="0" err="1"/>
              <a:t>situația</a:t>
            </a:r>
            <a:r>
              <a:rPr lang="en-US" sz="1100" dirty="0"/>
              <a:t> </a:t>
            </a:r>
            <a:r>
              <a:rPr lang="en-US" sz="1100" dirty="0" err="1"/>
              <a:t>imobilului</a:t>
            </a:r>
            <a:r>
              <a:rPr lang="en-US" sz="1100" dirty="0"/>
              <a:t> </a:t>
            </a:r>
            <a:r>
              <a:rPr lang="ro-RO" sz="1100" dirty="0"/>
              <a:t>...</a:t>
            </a:r>
            <a:r>
              <a:rPr lang="en-US" sz="1100" dirty="0"/>
              <a:t> s-a </a:t>
            </a:r>
            <a:r>
              <a:rPr lang="en-US" sz="1100" dirty="0" err="1"/>
              <a:t>schimbat</a:t>
            </a:r>
            <a:r>
              <a:rPr lang="en-US" sz="1100" dirty="0"/>
              <a:t>, </a:t>
            </a:r>
            <a:r>
              <a:rPr lang="en-US" sz="1100" dirty="0" err="1"/>
              <a:t>acesta</a:t>
            </a:r>
            <a:r>
              <a:rPr lang="en-US" sz="1100" dirty="0"/>
              <a:t> </a:t>
            </a:r>
            <a:r>
              <a:rPr lang="en-US" sz="1100" dirty="0" err="1"/>
              <a:t>devenind</a:t>
            </a:r>
            <a:r>
              <a:rPr lang="en-US" sz="1100" dirty="0"/>
              <a:t> </a:t>
            </a:r>
            <a:r>
              <a:rPr lang="en-US" sz="1100" dirty="0" err="1"/>
              <a:t>proprietatea</a:t>
            </a:r>
            <a:r>
              <a:rPr lang="en-US" sz="1100" dirty="0"/>
              <a:t> </a:t>
            </a:r>
            <a:r>
              <a:rPr lang="en-US" sz="1100" dirty="0" err="1"/>
              <a:t>soţilor</a:t>
            </a:r>
            <a:r>
              <a:rPr lang="en-US" sz="1100" dirty="0"/>
              <a:t> </a:t>
            </a:r>
            <a:r>
              <a:rPr lang="ro-RO" sz="1100" dirty="0"/>
              <a:t>... </a:t>
            </a:r>
            <a:r>
              <a:rPr lang="en-US" sz="1100" dirty="0"/>
              <a:t>(bun </a:t>
            </a:r>
            <a:r>
              <a:rPr lang="en-US" sz="1100" dirty="0" err="1"/>
              <a:t>comun</a:t>
            </a:r>
            <a:r>
              <a:rPr lang="en-US" sz="1100" dirty="0"/>
              <a:t>), </a:t>
            </a:r>
            <a:r>
              <a:rPr lang="en-US" sz="1100" dirty="0" err="1"/>
              <a:t>iar</a:t>
            </a:r>
            <a:r>
              <a:rPr lang="en-US" sz="1100" dirty="0"/>
              <a:t> </a:t>
            </a:r>
            <a:r>
              <a:rPr lang="en-US" sz="1100" dirty="0" err="1"/>
              <a:t>aceste</a:t>
            </a:r>
            <a:r>
              <a:rPr lang="en-US" sz="1100" dirty="0"/>
              <a:t> </a:t>
            </a:r>
            <a:r>
              <a:rPr lang="en-US" sz="1100" dirty="0" err="1"/>
              <a:t>persoane</a:t>
            </a:r>
            <a:r>
              <a:rPr lang="en-US" sz="1100" dirty="0"/>
              <a:t> nu au </a:t>
            </a:r>
            <a:r>
              <a:rPr lang="en-US" sz="1100" dirty="0" err="1"/>
              <a:t>legătură</a:t>
            </a:r>
            <a:r>
              <a:rPr lang="en-US" sz="1100" dirty="0"/>
              <a:t> cu </a:t>
            </a:r>
            <a:r>
              <a:rPr lang="en-US" sz="1100" dirty="0" err="1"/>
              <a:t>faptele</a:t>
            </a:r>
            <a:r>
              <a:rPr lang="en-US" sz="1100" dirty="0"/>
              <a:t> </a:t>
            </a:r>
            <a:r>
              <a:rPr lang="en-US" sz="1100" dirty="0" err="1"/>
              <a:t>deduse</a:t>
            </a:r>
            <a:r>
              <a:rPr lang="en-US" sz="1100" dirty="0"/>
              <a:t> </a:t>
            </a:r>
            <a:r>
              <a:rPr lang="en-US" sz="1100" dirty="0" err="1"/>
              <a:t>judecății</a:t>
            </a:r>
            <a:r>
              <a:rPr lang="en-US" sz="1100" dirty="0"/>
              <a:t> </a:t>
            </a:r>
            <a:r>
              <a:rPr lang="en-US" sz="1100" dirty="0" err="1"/>
              <a:t>în</a:t>
            </a:r>
            <a:r>
              <a:rPr lang="en-US" sz="1100" dirty="0"/>
              <a:t> </a:t>
            </a:r>
            <a:r>
              <a:rPr lang="en-US" sz="1100" dirty="0" err="1"/>
              <a:t>cauză</a:t>
            </a:r>
            <a:r>
              <a:rPr lang="en-US" sz="1100" dirty="0"/>
              <a:t>.</a:t>
            </a:r>
          </a:p>
          <a:p>
            <a:r>
              <a:rPr lang="en-US" sz="1100" i="1" dirty="0" err="1">
                <a:solidFill>
                  <a:srgbClr val="00B0F0"/>
                </a:solidFill>
              </a:rPr>
              <a:t>Potrivit</a:t>
            </a:r>
            <a:r>
              <a:rPr lang="en-US" sz="1100" i="1" dirty="0">
                <a:solidFill>
                  <a:srgbClr val="00B0F0"/>
                </a:solidFill>
              </a:rPr>
              <a:t> disp</a:t>
            </a:r>
            <a:r>
              <a:rPr lang="en-US" sz="1100" b="1" i="1" dirty="0">
                <a:solidFill>
                  <a:srgbClr val="00B0F0"/>
                </a:solidFill>
              </a:rPr>
              <a:t>. art. 857  Cod de </a:t>
            </a:r>
            <a:r>
              <a:rPr lang="en-US" sz="1100" b="1" i="1" dirty="0" err="1">
                <a:solidFill>
                  <a:srgbClr val="00B0F0"/>
                </a:solidFill>
              </a:rPr>
              <a:t>procedură</a:t>
            </a:r>
            <a:r>
              <a:rPr lang="en-US" sz="1100" b="1" i="1" dirty="0">
                <a:solidFill>
                  <a:srgbClr val="00B0F0"/>
                </a:solidFill>
              </a:rPr>
              <a:t> </a:t>
            </a:r>
            <a:r>
              <a:rPr lang="en-US" sz="1100" b="1" i="1" dirty="0" err="1">
                <a:solidFill>
                  <a:srgbClr val="00B0F0"/>
                </a:solidFill>
              </a:rPr>
              <a:t>civilă</a:t>
            </a:r>
            <a:r>
              <a:rPr lang="en-US" sz="1100" b="1" i="1" dirty="0">
                <a:solidFill>
                  <a:srgbClr val="00B0F0"/>
                </a:solidFill>
              </a:rPr>
              <a:t> </a:t>
            </a:r>
            <a:r>
              <a:rPr lang="en-US" sz="1100" i="1" dirty="0">
                <a:solidFill>
                  <a:srgbClr val="00B0F0"/>
                </a:solidFill>
              </a:rPr>
              <a:t>(</a:t>
            </a:r>
            <a:r>
              <a:rPr lang="en-US" sz="1100" i="1" dirty="0" err="1">
                <a:solidFill>
                  <a:srgbClr val="00B0F0"/>
                </a:solidFill>
              </a:rPr>
              <a:t>aplicabile</a:t>
            </a:r>
            <a:r>
              <a:rPr lang="en-US" sz="1100" i="1" dirty="0">
                <a:solidFill>
                  <a:srgbClr val="00B0F0"/>
                </a:solidFill>
              </a:rPr>
              <a:t> </a:t>
            </a:r>
            <a:r>
              <a:rPr lang="en-US" sz="1100" i="1" dirty="0" err="1">
                <a:solidFill>
                  <a:srgbClr val="00B0F0"/>
                </a:solidFill>
              </a:rPr>
              <a:t>în</a:t>
            </a:r>
            <a:r>
              <a:rPr lang="en-US" sz="1100" i="1" dirty="0">
                <a:solidFill>
                  <a:srgbClr val="00B0F0"/>
                </a:solidFill>
              </a:rPr>
              <a:t> </a:t>
            </a:r>
            <a:r>
              <a:rPr lang="en-US" sz="1100" i="1" dirty="0" err="1">
                <a:solidFill>
                  <a:srgbClr val="00B0F0"/>
                </a:solidFill>
              </a:rPr>
              <a:t>cauză</a:t>
            </a:r>
            <a:r>
              <a:rPr lang="en-US" sz="1100" i="1" dirty="0">
                <a:solidFill>
                  <a:srgbClr val="00B0F0"/>
                </a:solidFill>
              </a:rPr>
              <a:t> </a:t>
            </a:r>
            <a:r>
              <a:rPr lang="en-US" sz="1100" i="1" dirty="0" err="1">
                <a:solidFill>
                  <a:srgbClr val="00B0F0"/>
                </a:solidFill>
              </a:rPr>
              <a:t>prin</a:t>
            </a:r>
            <a:r>
              <a:rPr lang="en-US" sz="1100" i="1" dirty="0">
                <a:solidFill>
                  <a:srgbClr val="00B0F0"/>
                </a:solidFill>
              </a:rPr>
              <a:t> </a:t>
            </a:r>
            <a:r>
              <a:rPr lang="en-US" sz="1100" i="1" dirty="0" err="1">
                <a:solidFill>
                  <a:srgbClr val="00B0F0"/>
                </a:solidFill>
              </a:rPr>
              <a:t>raportare</a:t>
            </a:r>
            <a:r>
              <a:rPr lang="en-US" sz="1100" i="1" dirty="0">
                <a:solidFill>
                  <a:srgbClr val="00B0F0"/>
                </a:solidFill>
              </a:rPr>
              <a:t> la data </a:t>
            </a:r>
            <a:r>
              <a:rPr lang="en-US" sz="1100" i="1" dirty="0" err="1">
                <a:solidFill>
                  <a:srgbClr val="00B0F0"/>
                </a:solidFill>
              </a:rPr>
              <a:t>formulării</a:t>
            </a:r>
            <a:r>
              <a:rPr lang="en-US" sz="1100" i="1" dirty="0">
                <a:solidFill>
                  <a:srgbClr val="00B0F0"/>
                </a:solidFill>
              </a:rPr>
              <a:t> </a:t>
            </a:r>
            <a:r>
              <a:rPr lang="en-US" sz="1100" i="1" dirty="0" err="1">
                <a:solidFill>
                  <a:srgbClr val="00B0F0"/>
                </a:solidFill>
              </a:rPr>
              <a:t>cererii</a:t>
            </a:r>
            <a:r>
              <a:rPr lang="en-US" sz="1100" i="1" dirty="0">
                <a:solidFill>
                  <a:srgbClr val="00B0F0"/>
                </a:solidFill>
              </a:rPr>
              <a:t> de </a:t>
            </a:r>
            <a:r>
              <a:rPr lang="en-US" sz="1100" i="1" dirty="0" err="1">
                <a:solidFill>
                  <a:srgbClr val="00B0F0"/>
                </a:solidFill>
              </a:rPr>
              <a:t>executare</a:t>
            </a:r>
            <a:r>
              <a:rPr lang="en-US" sz="1100" i="1" dirty="0">
                <a:solidFill>
                  <a:srgbClr val="00B0F0"/>
                </a:solidFill>
              </a:rPr>
              <a:t> </a:t>
            </a:r>
            <a:r>
              <a:rPr lang="en-US" sz="1100" i="1" dirty="0" err="1">
                <a:solidFill>
                  <a:srgbClr val="00B0F0"/>
                </a:solidFill>
              </a:rPr>
              <a:t>silită</a:t>
            </a:r>
            <a:r>
              <a:rPr lang="en-US" sz="1100" i="1" dirty="0">
                <a:solidFill>
                  <a:srgbClr val="00B0F0"/>
                </a:solidFill>
              </a:rPr>
              <a:t>), cu </a:t>
            </a:r>
            <a:r>
              <a:rPr lang="en-US" sz="1100" i="1" dirty="0" err="1">
                <a:solidFill>
                  <a:srgbClr val="00B0F0"/>
                </a:solidFill>
              </a:rPr>
              <a:t>denumirea</a:t>
            </a:r>
            <a:r>
              <a:rPr lang="en-US" sz="1100" i="1" dirty="0">
                <a:solidFill>
                  <a:srgbClr val="00B0F0"/>
                </a:solidFill>
              </a:rPr>
              <a:t> </a:t>
            </a:r>
            <a:r>
              <a:rPr lang="en-US" sz="1100" i="1" dirty="0" err="1">
                <a:solidFill>
                  <a:srgbClr val="00B0F0"/>
                </a:solidFill>
              </a:rPr>
              <a:t>marginală</a:t>
            </a:r>
            <a:r>
              <a:rPr lang="en-US" sz="1100" i="1" dirty="0">
                <a:solidFill>
                  <a:srgbClr val="00B0F0"/>
                </a:solidFill>
              </a:rPr>
              <a:t> ,,</a:t>
            </a:r>
            <a:r>
              <a:rPr lang="en-US" sz="1100" i="1" dirty="0" err="1">
                <a:solidFill>
                  <a:srgbClr val="00B0F0"/>
                </a:solidFill>
              </a:rPr>
              <a:t>Transmiterea</a:t>
            </a:r>
            <a:r>
              <a:rPr lang="en-US" sz="1100" i="1" dirty="0">
                <a:solidFill>
                  <a:srgbClr val="00B0F0"/>
                </a:solidFill>
              </a:rPr>
              <a:t> </a:t>
            </a:r>
            <a:r>
              <a:rPr lang="en-US" sz="1100" i="1" dirty="0" err="1">
                <a:solidFill>
                  <a:srgbClr val="00B0F0"/>
                </a:solidFill>
              </a:rPr>
              <a:t>proprietăţii</a:t>
            </a:r>
            <a:r>
              <a:rPr lang="en-US" sz="1100" i="1" dirty="0">
                <a:solidFill>
                  <a:srgbClr val="00B0F0"/>
                </a:solidFill>
              </a:rPr>
              <a:t> </a:t>
            </a:r>
            <a:r>
              <a:rPr lang="en-US" sz="1100" i="1" dirty="0" err="1">
                <a:solidFill>
                  <a:srgbClr val="00B0F0"/>
                </a:solidFill>
              </a:rPr>
              <a:t>imobilului</a:t>
            </a:r>
            <a:r>
              <a:rPr lang="en-US" sz="1100" i="1" dirty="0">
                <a:solidFill>
                  <a:srgbClr val="00B0F0"/>
                </a:solidFill>
              </a:rPr>
              <a:t> - (1) Prin </a:t>
            </a:r>
            <a:r>
              <a:rPr lang="en-US" sz="1100" i="1" dirty="0" err="1">
                <a:solidFill>
                  <a:srgbClr val="00B0F0"/>
                </a:solidFill>
              </a:rPr>
              <a:t>adjudecarea</a:t>
            </a:r>
            <a:r>
              <a:rPr lang="en-US" sz="1100" i="1" dirty="0">
                <a:solidFill>
                  <a:srgbClr val="00B0F0"/>
                </a:solidFill>
              </a:rPr>
              <a:t> </a:t>
            </a:r>
            <a:r>
              <a:rPr lang="en-US" sz="1100" i="1" dirty="0" err="1">
                <a:solidFill>
                  <a:srgbClr val="00B0F0"/>
                </a:solidFill>
              </a:rPr>
              <a:t>imobilului</a:t>
            </a:r>
            <a:r>
              <a:rPr lang="en-US" sz="1100" i="1" dirty="0">
                <a:solidFill>
                  <a:srgbClr val="00B0F0"/>
                </a:solidFill>
              </a:rPr>
              <a:t> </a:t>
            </a:r>
            <a:r>
              <a:rPr lang="en-US" sz="1100" i="1" dirty="0" err="1">
                <a:solidFill>
                  <a:srgbClr val="00B0F0"/>
                </a:solidFill>
              </a:rPr>
              <a:t>adjudecatarul</a:t>
            </a:r>
            <a:r>
              <a:rPr lang="en-US" sz="1100" i="1" dirty="0">
                <a:solidFill>
                  <a:srgbClr val="00B0F0"/>
                </a:solidFill>
              </a:rPr>
              <a:t> </a:t>
            </a:r>
            <a:r>
              <a:rPr lang="en-US" sz="1100" i="1" dirty="0" err="1">
                <a:solidFill>
                  <a:srgbClr val="00B0F0"/>
                </a:solidFill>
              </a:rPr>
              <a:t>devine</a:t>
            </a:r>
            <a:r>
              <a:rPr lang="en-US" sz="1100" i="1" dirty="0">
                <a:solidFill>
                  <a:srgbClr val="00B0F0"/>
                </a:solidFill>
              </a:rPr>
              <a:t> </a:t>
            </a:r>
            <a:r>
              <a:rPr lang="en-US" sz="1100" i="1" dirty="0" err="1">
                <a:solidFill>
                  <a:srgbClr val="00B0F0"/>
                </a:solidFill>
              </a:rPr>
              <a:t>proprietar</a:t>
            </a:r>
            <a:r>
              <a:rPr lang="en-US" sz="1100" i="1" dirty="0">
                <a:solidFill>
                  <a:srgbClr val="00B0F0"/>
                </a:solidFill>
              </a:rPr>
              <a:t>. De la </a:t>
            </a:r>
            <a:r>
              <a:rPr lang="en-US" sz="1100" i="1" dirty="0" err="1">
                <a:solidFill>
                  <a:srgbClr val="00B0F0"/>
                </a:solidFill>
              </a:rPr>
              <a:t>această</a:t>
            </a:r>
            <a:r>
              <a:rPr lang="en-US" sz="1100" i="1" dirty="0">
                <a:solidFill>
                  <a:srgbClr val="00B0F0"/>
                </a:solidFill>
              </a:rPr>
              <a:t> </a:t>
            </a:r>
            <a:r>
              <a:rPr lang="en-US" sz="1100" i="1" dirty="0" err="1">
                <a:solidFill>
                  <a:srgbClr val="00B0F0"/>
                </a:solidFill>
              </a:rPr>
              <a:t>dată</a:t>
            </a:r>
            <a:r>
              <a:rPr lang="en-US" sz="1100" i="1" dirty="0">
                <a:solidFill>
                  <a:srgbClr val="00B0F0"/>
                </a:solidFill>
              </a:rPr>
              <a:t>, </a:t>
            </a:r>
            <a:r>
              <a:rPr lang="en-US" sz="1100" i="1" dirty="0" err="1">
                <a:solidFill>
                  <a:srgbClr val="00B0F0"/>
                </a:solidFill>
              </a:rPr>
              <a:t>adjudecatarul</a:t>
            </a:r>
            <a:r>
              <a:rPr lang="en-US" sz="1100" i="1" dirty="0">
                <a:solidFill>
                  <a:srgbClr val="00B0F0"/>
                </a:solidFill>
              </a:rPr>
              <a:t> are </a:t>
            </a:r>
            <a:r>
              <a:rPr lang="en-US" sz="1100" i="1" dirty="0" err="1">
                <a:solidFill>
                  <a:srgbClr val="00B0F0"/>
                </a:solidFill>
              </a:rPr>
              <a:t>dreptul</a:t>
            </a:r>
            <a:r>
              <a:rPr lang="en-US" sz="1100" i="1" dirty="0">
                <a:solidFill>
                  <a:srgbClr val="00B0F0"/>
                </a:solidFill>
              </a:rPr>
              <a:t> la </a:t>
            </a:r>
            <a:r>
              <a:rPr lang="en-US" sz="1100" i="1" dirty="0" err="1">
                <a:solidFill>
                  <a:srgbClr val="00B0F0"/>
                </a:solidFill>
              </a:rPr>
              <a:t>fructe</a:t>
            </a:r>
            <a:r>
              <a:rPr lang="en-US" sz="1100" i="1" dirty="0">
                <a:solidFill>
                  <a:srgbClr val="00B0F0"/>
                </a:solidFill>
              </a:rPr>
              <a:t> </a:t>
            </a:r>
            <a:r>
              <a:rPr lang="en-US" sz="1100" i="1" dirty="0" err="1">
                <a:solidFill>
                  <a:srgbClr val="00B0F0"/>
                </a:solidFill>
              </a:rPr>
              <a:t>şi</a:t>
            </a:r>
            <a:r>
              <a:rPr lang="en-US" sz="1100" i="1" dirty="0">
                <a:solidFill>
                  <a:srgbClr val="00B0F0"/>
                </a:solidFill>
              </a:rPr>
              <a:t> </a:t>
            </a:r>
            <a:r>
              <a:rPr lang="en-US" sz="1100" i="1" dirty="0" err="1">
                <a:solidFill>
                  <a:srgbClr val="00B0F0"/>
                </a:solidFill>
              </a:rPr>
              <a:t>venituri</a:t>
            </a:r>
            <a:r>
              <a:rPr lang="en-US" sz="1100" i="1" dirty="0">
                <a:solidFill>
                  <a:srgbClr val="00B0F0"/>
                </a:solidFill>
              </a:rPr>
              <a:t>, </a:t>
            </a:r>
            <a:r>
              <a:rPr lang="en-US" sz="1100" i="1" dirty="0" err="1">
                <a:solidFill>
                  <a:srgbClr val="00B0F0"/>
                </a:solidFill>
              </a:rPr>
              <a:t>datorează</a:t>
            </a:r>
            <a:r>
              <a:rPr lang="en-US" sz="1100" i="1" dirty="0">
                <a:solidFill>
                  <a:srgbClr val="00B0F0"/>
                </a:solidFill>
              </a:rPr>
              <a:t> </a:t>
            </a:r>
            <a:r>
              <a:rPr lang="en-US" sz="1100" i="1" dirty="0" err="1">
                <a:solidFill>
                  <a:srgbClr val="00B0F0"/>
                </a:solidFill>
              </a:rPr>
              <a:t>dobânzile</a:t>
            </a:r>
            <a:r>
              <a:rPr lang="en-US" sz="1100" i="1" dirty="0">
                <a:solidFill>
                  <a:srgbClr val="00B0F0"/>
                </a:solidFill>
              </a:rPr>
              <a:t> </a:t>
            </a:r>
            <a:r>
              <a:rPr lang="en-US" sz="1100" i="1" dirty="0" err="1">
                <a:solidFill>
                  <a:srgbClr val="00B0F0"/>
                </a:solidFill>
              </a:rPr>
              <a:t>până</a:t>
            </a:r>
            <a:r>
              <a:rPr lang="en-US" sz="1100" i="1" dirty="0">
                <a:solidFill>
                  <a:srgbClr val="00B0F0"/>
                </a:solidFill>
              </a:rPr>
              <a:t> la </a:t>
            </a:r>
            <a:r>
              <a:rPr lang="en-US" sz="1100" i="1" dirty="0" err="1">
                <a:solidFill>
                  <a:srgbClr val="00B0F0"/>
                </a:solidFill>
              </a:rPr>
              <a:t>plata</a:t>
            </a:r>
            <a:r>
              <a:rPr lang="en-US" sz="1100" i="1" dirty="0">
                <a:solidFill>
                  <a:srgbClr val="00B0F0"/>
                </a:solidFill>
              </a:rPr>
              <a:t> </a:t>
            </a:r>
            <a:r>
              <a:rPr lang="en-US" sz="1100" i="1" dirty="0" err="1">
                <a:solidFill>
                  <a:srgbClr val="00B0F0"/>
                </a:solidFill>
              </a:rPr>
              <a:t>integrală</a:t>
            </a:r>
            <a:r>
              <a:rPr lang="en-US" sz="1100" i="1" dirty="0">
                <a:solidFill>
                  <a:srgbClr val="00B0F0"/>
                </a:solidFill>
              </a:rPr>
              <a:t> a </a:t>
            </a:r>
            <a:r>
              <a:rPr lang="en-US" sz="1100" i="1" dirty="0" err="1">
                <a:solidFill>
                  <a:srgbClr val="00B0F0"/>
                </a:solidFill>
              </a:rPr>
              <a:t>preţului</a:t>
            </a:r>
            <a:r>
              <a:rPr lang="en-US" sz="1100" i="1" dirty="0">
                <a:solidFill>
                  <a:srgbClr val="00B0F0"/>
                </a:solidFill>
              </a:rPr>
              <a:t> </a:t>
            </a:r>
            <a:r>
              <a:rPr lang="en-US" sz="1100" i="1" dirty="0" err="1">
                <a:solidFill>
                  <a:srgbClr val="00B0F0"/>
                </a:solidFill>
              </a:rPr>
              <a:t>şi</a:t>
            </a:r>
            <a:r>
              <a:rPr lang="en-US" sz="1100" i="1" dirty="0">
                <a:solidFill>
                  <a:srgbClr val="00B0F0"/>
                </a:solidFill>
              </a:rPr>
              <a:t> </a:t>
            </a:r>
            <a:r>
              <a:rPr lang="en-US" sz="1100" i="1" dirty="0" err="1">
                <a:solidFill>
                  <a:srgbClr val="00B0F0"/>
                </a:solidFill>
              </a:rPr>
              <a:t>suportă</a:t>
            </a:r>
            <a:r>
              <a:rPr lang="en-US" sz="1100" i="1" dirty="0">
                <a:solidFill>
                  <a:srgbClr val="00B0F0"/>
                </a:solidFill>
              </a:rPr>
              <a:t> </a:t>
            </a:r>
            <a:r>
              <a:rPr lang="en-US" sz="1100" i="1" dirty="0" err="1">
                <a:solidFill>
                  <a:srgbClr val="00B0F0"/>
                </a:solidFill>
              </a:rPr>
              <a:t>toate</a:t>
            </a:r>
            <a:r>
              <a:rPr lang="en-US" sz="1100" i="1" dirty="0">
                <a:solidFill>
                  <a:srgbClr val="00B0F0"/>
                </a:solidFill>
              </a:rPr>
              <a:t> </a:t>
            </a:r>
            <a:r>
              <a:rPr lang="en-US" sz="1100" i="1" dirty="0" err="1">
                <a:solidFill>
                  <a:srgbClr val="00B0F0"/>
                </a:solidFill>
              </a:rPr>
              <a:t>sarcinile</a:t>
            </a:r>
            <a:r>
              <a:rPr lang="en-US" sz="1100" i="1" dirty="0">
                <a:solidFill>
                  <a:srgbClr val="00B0F0"/>
                </a:solidFill>
              </a:rPr>
              <a:t> </a:t>
            </a:r>
            <a:r>
              <a:rPr lang="en-US" sz="1100" i="1" dirty="0" err="1">
                <a:solidFill>
                  <a:srgbClr val="00B0F0"/>
                </a:solidFill>
              </a:rPr>
              <a:t>imobilului</a:t>
            </a:r>
            <a:r>
              <a:rPr lang="en-US" sz="1100" i="1" dirty="0">
                <a:solidFill>
                  <a:srgbClr val="00B0F0"/>
                </a:solidFill>
              </a:rPr>
              <a:t>. (2) Prin </a:t>
            </a:r>
            <a:r>
              <a:rPr lang="en-US" sz="1100" i="1" dirty="0" err="1">
                <a:solidFill>
                  <a:srgbClr val="00B0F0"/>
                </a:solidFill>
              </a:rPr>
              <a:t>intabulare</a:t>
            </a:r>
            <a:r>
              <a:rPr lang="en-US" sz="1100" i="1" dirty="0">
                <a:solidFill>
                  <a:srgbClr val="00B0F0"/>
                </a:solidFill>
              </a:rPr>
              <a:t>, </a:t>
            </a:r>
            <a:r>
              <a:rPr lang="en-US" sz="1100" i="1" dirty="0" err="1">
                <a:solidFill>
                  <a:srgbClr val="00B0F0"/>
                </a:solidFill>
              </a:rPr>
              <a:t>adjudecatarul</a:t>
            </a:r>
            <a:r>
              <a:rPr lang="en-US" sz="1100" i="1" dirty="0">
                <a:solidFill>
                  <a:srgbClr val="00B0F0"/>
                </a:solidFill>
              </a:rPr>
              <a:t> </a:t>
            </a:r>
            <a:r>
              <a:rPr lang="en-US" sz="1100" i="1" dirty="0" err="1">
                <a:solidFill>
                  <a:srgbClr val="00B0F0"/>
                </a:solidFill>
              </a:rPr>
              <a:t>dobândeşte</a:t>
            </a:r>
            <a:r>
              <a:rPr lang="en-US" sz="1100" i="1" dirty="0">
                <a:solidFill>
                  <a:srgbClr val="00B0F0"/>
                </a:solidFill>
              </a:rPr>
              <a:t> </a:t>
            </a:r>
            <a:r>
              <a:rPr lang="en-US" sz="1100" i="1" dirty="0" err="1">
                <a:solidFill>
                  <a:srgbClr val="00B0F0"/>
                </a:solidFill>
              </a:rPr>
              <a:t>dreptul</a:t>
            </a:r>
            <a:r>
              <a:rPr lang="en-US" sz="1100" i="1" dirty="0">
                <a:solidFill>
                  <a:srgbClr val="00B0F0"/>
                </a:solidFill>
              </a:rPr>
              <a:t> de a </a:t>
            </a:r>
            <a:r>
              <a:rPr lang="en-US" sz="1100" i="1" dirty="0" err="1">
                <a:solidFill>
                  <a:srgbClr val="00B0F0"/>
                </a:solidFill>
              </a:rPr>
              <a:t>dispune</a:t>
            </a:r>
            <a:r>
              <a:rPr lang="en-US" sz="1100" i="1" dirty="0">
                <a:solidFill>
                  <a:srgbClr val="00B0F0"/>
                </a:solidFill>
              </a:rPr>
              <a:t> de </a:t>
            </a:r>
            <a:r>
              <a:rPr lang="en-US" sz="1100" i="1" dirty="0" err="1">
                <a:solidFill>
                  <a:srgbClr val="00B0F0"/>
                </a:solidFill>
              </a:rPr>
              <a:t>imobilul</a:t>
            </a:r>
            <a:r>
              <a:rPr lang="en-US" sz="1100" i="1" dirty="0">
                <a:solidFill>
                  <a:srgbClr val="00B0F0"/>
                </a:solidFill>
              </a:rPr>
              <a:t> </a:t>
            </a:r>
            <a:r>
              <a:rPr lang="en-US" sz="1100" i="1" dirty="0" err="1">
                <a:solidFill>
                  <a:srgbClr val="00B0F0"/>
                </a:solidFill>
              </a:rPr>
              <a:t>cumpărat</a:t>
            </a:r>
            <a:r>
              <a:rPr lang="en-US" sz="1100" i="1" dirty="0">
                <a:solidFill>
                  <a:srgbClr val="00B0F0"/>
                </a:solidFill>
              </a:rPr>
              <a:t>, </a:t>
            </a:r>
            <a:r>
              <a:rPr lang="en-US" sz="1100" i="1" dirty="0" err="1">
                <a:solidFill>
                  <a:srgbClr val="00B0F0"/>
                </a:solidFill>
              </a:rPr>
              <a:t>potrivit</a:t>
            </a:r>
            <a:r>
              <a:rPr lang="en-US" sz="1100" i="1" dirty="0">
                <a:solidFill>
                  <a:srgbClr val="00B0F0"/>
                </a:solidFill>
              </a:rPr>
              <a:t> </a:t>
            </a:r>
            <a:r>
              <a:rPr lang="en-US" sz="1100" i="1" dirty="0" err="1">
                <a:solidFill>
                  <a:srgbClr val="00B0F0"/>
                </a:solidFill>
              </a:rPr>
              <a:t>regulilor</a:t>
            </a:r>
            <a:r>
              <a:rPr lang="en-US" sz="1100" i="1" dirty="0">
                <a:solidFill>
                  <a:srgbClr val="00B0F0"/>
                </a:solidFill>
              </a:rPr>
              <a:t> de carte </a:t>
            </a:r>
            <a:r>
              <a:rPr lang="en-US" sz="1100" i="1" dirty="0" err="1">
                <a:solidFill>
                  <a:srgbClr val="00B0F0"/>
                </a:solidFill>
              </a:rPr>
              <a:t>funciară</a:t>
            </a:r>
            <a:r>
              <a:rPr lang="en-US" sz="1100" i="1" dirty="0">
                <a:solidFill>
                  <a:srgbClr val="00B0F0"/>
                </a:solidFill>
              </a:rPr>
              <a:t>. (3) De la data </a:t>
            </a:r>
            <a:r>
              <a:rPr lang="en-US" sz="1100" i="1" dirty="0" err="1">
                <a:solidFill>
                  <a:srgbClr val="00B0F0"/>
                </a:solidFill>
              </a:rPr>
              <a:t>intabulării</a:t>
            </a:r>
            <a:r>
              <a:rPr lang="en-US" sz="1100" i="1" dirty="0">
                <a:solidFill>
                  <a:srgbClr val="00B0F0"/>
                </a:solidFill>
              </a:rPr>
              <a:t>, </a:t>
            </a:r>
            <a:r>
              <a:rPr lang="en-US" sz="1100" i="1" dirty="0" err="1">
                <a:solidFill>
                  <a:srgbClr val="00B0F0"/>
                </a:solidFill>
              </a:rPr>
              <a:t>imobilul</a:t>
            </a:r>
            <a:r>
              <a:rPr lang="en-US" sz="1100" i="1" dirty="0">
                <a:solidFill>
                  <a:srgbClr val="00B0F0"/>
                </a:solidFill>
              </a:rPr>
              <a:t> </a:t>
            </a:r>
            <a:r>
              <a:rPr lang="en-US" sz="1100" i="1" dirty="0" err="1">
                <a:solidFill>
                  <a:srgbClr val="00B0F0"/>
                </a:solidFill>
              </a:rPr>
              <a:t>rămâne</a:t>
            </a:r>
            <a:r>
              <a:rPr lang="en-US" sz="1100" i="1" dirty="0">
                <a:solidFill>
                  <a:srgbClr val="00B0F0"/>
                </a:solidFill>
              </a:rPr>
              <a:t> liber de </a:t>
            </a:r>
            <a:r>
              <a:rPr lang="en-US" sz="1100" i="1" dirty="0" err="1">
                <a:solidFill>
                  <a:srgbClr val="00B0F0"/>
                </a:solidFill>
              </a:rPr>
              <a:t>orice</a:t>
            </a:r>
            <a:r>
              <a:rPr lang="en-US" sz="1100" i="1" dirty="0">
                <a:solidFill>
                  <a:srgbClr val="00B0F0"/>
                </a:solidFill>
              </a:rPr>
              <a:t> </a:t>
            </a:r>
            <a:r>
              <a:rPr lang="en-US" sz="1100" i="1" dirty="0" err="1">
                <a:solidFill>
                  <a:srgbClr val="00B0F0"/>
                </a:solidFill>
              </a:rPr>
              <a:t>ipoteci</a:t>
            </a:r>
            <a:r>
              <a:rPr lang="en-US" sz="1100" i="1" dirty="0">
                <a:solidFill>
                  <a:srgbClr val="00B0F0"/>
                </a:solidFill>
              </a:rPr>
              <a:t> </a:t>
            </a:r>
            <a:r>
              <a:rPr lang="en-US" sz="1100" i="1" dirty="0" err="1">
                <a:solidFill>
                  <a:srgbClr val="00B0F0"/>
                </a:solidFill>
              </a:rPr>
              <a:t>sau</a:t>
            </a:r>
            <a:r>
              <a:rPr lang="en-US" sz="1100" i="1" dirty="0">
                <a:solidFill>
                  <a:srgbClr val="00B0F0"/>
                </a:solidFill>
              </a:rPr>
              <a:t> </a:t>
            </a:r>
            <a:r>
              <a:rPr lang="en-US" sz="1100" i="1" dirty="0" err="1">
                <a:solidFill>
                  <a:srgbClr val="00B0F0"/>
                </a:solidFill>
              </a:rPr>
              <a:t>alte</a:t>
            </a:r>
            <a:r>
              <a:rPr lang="en-US" sz="1100" i="1" dirty="0">
                <a:solidFill>
                  <a:srgbClr val="00B0F0"/>
                </a:solidFill>
              </a:rPr>
              <a:t> </a:t>
            </a:r>
            <a:r>
              <a:rPr lang="en-US" sz="1100" i="1" dirty="0" err="1">
                <a:solidFill>
                  <a:srgbClr val="00B0F0"/>
                </a:solidFill>
              </a:rPr>
              <a:t>sarcini</a:t>
            </a:r>
            <a:r>
              <a:rPr lang="en-US" sz="1100" i="1" dirty="0">
                <a:solidFill>
                  <a:srgbClr val="00B0F0"/>
                </a:solidFill>
              </a:rPr>
              <a:t> </a:t>
            </a:r>
            <a:r>
              <a:rPr lang="en-US" sz="1100" i="1" dirty="0" err="1">
                <a:solidFill>
                  <a:srgbClr val="00B0F0"/>
                </a:solidFill>
              </a:rPr>
              <a:t>privind</a:t>
            </a:r>
            <a:r>
              <a:rPr lang="en-US" sz="1100" i="1" dirty="0">
                <a:solidFill>
                  <a:srgbClr val="00B0F0"/>
                </a:solidFill>
              </a:rPr>
              <a:t> </a:t>
            </a:r>
            <a:r>
              <a:rPr lang="en-US" sz="1100" i="1" dirty="0" err="1">
                <a:solidFill>
                  <a:srgbClr val="00B0F0"/>
                </a:solidFill>
              </a:rPr>
              <a:t>garantarea</a:t>
            </a:r>
            <a:r>
              <a:rPr lang="en-US" sz="1100" i="1" dirty="0">
                <a:solidFill>
                  <a:srgbClr val="00B0F0"/>
                </a:solidFill>
              </a:rPr>
              <a:t> </a:t>
            </a:r>
            <a:r>
              <a:rPr lang="en-US" sz="1100" i="1" dirty="0" err="1">
                <a:solidFill>
                  <a:srgbClr val="00B0F0"/>
                </a:solidFill>
              </a:rPr>
              <a:t>drepturilor</a:t>
            </a:r>
            <a:r>
              <a:rPr lang="en-US" sz="1100" i="1" dirty="0">
                <a:solidFill>
                  <a:srgbClr val="00B0F0"/>
                </a:solidFill>
              </a:rPr>
              <a:t> de </a:t>
            </a:r>
            <a:r>
              <a:rPr lang="en-US" sz="1100" i="1" dirty="0" err="1">
                <a:solidFill>
                  <a:srgbClr val="00B0F0"/>
                </a:solidFill>
              </a:rPr>
              <a:t>creanţă</a:t>
            </a:r>
            <a:r>
              <a:rPr lang="en-US" sz="1100" i="1" dirty="0">
                <a:solidFill>
                  <a:srgbClr val="00B0F0"/>
                </a:solidFill>
              </a:rPr>
              <a:t>, </a:t>
            </a:r>
            <a:r>
              <a:rPr lang="en-US" sz="1100" i="1" dirty="0" err="1">
                <a:solidFill>
                  <a:srgbClr val="00B0F0"/>
                </a:solidFill>
              </a:rPr>
              <a:t>creditorii</a:t>
            </a:r>
            <a:r>
              <a:rPr lang="en-US" sz="1100" i="1" dirty="0">
                <a:solidFill>
                  <a:srgbClr val="00B0F0"/>
                </a:solidFill>
              </a:rPr>
              <a:t> </a:t>
            </a:r>
            <a:r>
              <a:rPr lang="en-US" sz="1100" i="1" dirty="0" err="1">
                <a:solidFill>
                  <a:srgbClr val="00B0F0"/>
                </a:solidFill>
              </a:rPr>
              <a:t>putându-şi</a:t>
            </a:r>
            <a:r>
              <a:rPr lang="en-US" sz="1100" i="1" dirty="0">
                <a:solidFill>
                  <a:srgbClr val="00B0F0"/>
                </a:solidFill>
              </a:rPr>
              <a:t> </a:t>
            </a:r>
            <a:r>
              <a:rPr lang="en-US" sz="1100" i="1" dirty="0" err="1">
                <a:solidFill>
                  <a:srgbClr val="00B0F0"/>
                </a:solidFill>
              </a:rPr>
              <a:t>realiza</a:t>
            </a:r>
            <a:r>
              <a:rPr lang="en-US" sz="1100" i="1" dirty="0">
                <a:solidFill>
                  <a:srgbClr val="00B0F0"/>
                </a:solidFill>
              </a:rPr>
              <a:t> </a:t>
            </a:r>
            <a:r>
              <a:rPr lang="en-US" sz="1100" i="1" dirty="0" err="1">
                <a:solidFill>
                  <a:srgbClr val="00B0F0"/>
                </a:solidFill>
              </a:rPr>
              <a:t>aceste</a:t>
            </a:r>
            <a:r>
              <a:rPr lang="en-US" sz="1100" i="1" dirty="0">
                <a:solidFill>
                  <a:srgbClr val="00B0F0"/>
                </a:solidFill>
              </a:rPr>
              <a:t> </a:t>
            </a:r>
            <a:r>
              <a:rPr lang="en-US" sz="1100" i="1" dirty="0" err="1">
                <a:solidFill>
                  <a:srgbClr val="00B0F0"/>
                </a:solidFill>
              </a:rPr>
              <a:t>drepturi</a:t>
            </a:r>
            <a:r>
              <a:rPr lang="en-US" sz="1100" i="1" dirty="0">
                <a:solidFill>
                  <a:srgbClr val="00B0F0"/>
                </a:solidFill>
              </a:rPr>
              <a:t> </a:t>
            </a:r>
            <a:r>
              <a:rPr lang="en-US" sz="1100" i="1" dirty="0" err="1">
                <a:solidFill>
                  <a:srgbClr val="00B0F0"/>
                </a:solidFill>
              </a:rPr>
              <a:t>numai</a:t>
            </a:r>
            <a:r>
              <a:rPr lang="en-US" sz="1100" i="1" dirty="0">
                <a:solidFill>
                  <a:srgbClr val="00B0F0"/>
                </a:solidFill>
              </a:rPr>
              <a:t> din </a:t>
            </a:r>
            <a:r>
              <a:rPr lang="en-US" sz="1100" i="1" dirty="0" err="1">
                <a:solidFill>
                  <a:srgbClr val="00B0F0"/>
                </a:solidFill>
              </a:rPr>
              <a:t>preţul</a:t>
            </a:r>
            <a:r>
              <a:rPr lang="en-US" sz="1100" i="1" dirty="0">
                <a:solidFill>
                  <a:srgbClr val="00B0F0"/>
                </a:solidFill>
              </a:rPr>
              <a:t> </a:t>
            </a:r>
            <a:r>
              <a:rPr lang="en-US" sz="1100" i="1" dirty="0" err="1">
                <a:solidFill>
                  <a:srgbClr val="00B0F0"/>
                </a:solidFill>
              </a:rPr>
              <a:t>obţinut</a:t>
            </a:r>
            <a:r>
              <a:rPr lang="en-US" sz="1100" i="1" dirty="0">
                <a:solidFill>
                  <a:srgbClr val="00B0F0"/>
                </a:solidFill>
              </a:rPr>
              <a:t>. </a:t>
            </a:r>
            <a:r>
              <a:rPr lang="ro-RO" sz="1100" i="1" dirty="0">
                <a:solidFill>
                  <a:srgbClr val="00B0F0"/>
                </a:solidFill>
              </a:rPr>
              <a:t>Daca</a:t>
            </a:r>
            <a:r>
              <a:rPr lang="en-US" sz="1100" i="1" dirty="0">
                <a:solidFill>
                  <a:srgbClr val="00B0F0"/>
                </a:solidFill>
              </a:rPr>
              <a:t> </a:t>
            </a:r>
            <a:r>
              <a:rPr lang="en-US" sz="1100" i="1" dirty="0" err="1">
                <a:solidFill>
                  <a:srgbClr val="00B0F0"/>
                </a:solidFill>
              </a:rPr>
              <a:t>preţul</a:t>
            </a:r>
            <a:r>
              <a:rPr lang="en-US" sz="1100" i="1" dirty="0">
                <a:solidFill>
                  <a:srgbClr val="00B0F0"/>
                </a:solidFill>
              </a:rPr>
              <a:t> de </a:t>
            </a:r>
            <a:r>
              <a:rPr lang="en-US" sz="1100" i="1" dirty="0" err="1">
                <a:solidFill>
                  <a:srgbClr val="00B0F0"/>
                </a:solidFill>
              </a:rPr>
              <a:t>adjudecare</a:t>
            </a:r>
            <a:r>
              <a:rPr lang="en-US" sz="1100" i="1" dirty="0">
                <a:solidFill>
                  <a:srgbClr val="00B0F0"/>
                </a:solidFill>
              </a:rPr>
              <a:t> se </a:t>
            </a:r>
            <a:r>
              <a:rPr lang="en-US" sz="1100" i="1" dirty="0" err="1">
                <a:solidFill>
                  <a:srgbClr val="00B0F0"/>
                </a:solidFill>
              </a:rPr>
              <a:t>plăteşte</a:t>
            </a:r>
            <a:r>
              <a:rPr lang="en-US" sz="1100" i="1" dirty="0">
                <a:solidFill>
                  <a:srgbClr val="00B0F0"/>
                </a:solidFill>
              </a:rPr>
              <a:t> </a:t>
            </a:r>
            <a:r>
              <a:rPr lang="en-US" sz="1100" i="1" dirty="0" err="1">
                <a:solidFill>
                  <a:srgbClr val="00B0F0"/>
                </a:solidFill>
              </a:rPr>
              <a:t>în</a:t>
            </a:r>
            <a:r>
              <a:rPr lang="en-US" sz="1100" i="1" dirty="0">
                <a:solidFill>
                  <a:srgbClr val="00B0F0"/>
                </a:solidFill>
              </a:rPr>
              <a:t> rate, </a:t>
            </a:r>
            <a:r>
              <a:rPr lang="en-US" sz="1100" i="1" dirty="0" err="1">
                <a:solidFill>
                  <a:srgbClr val="00B0F0"/>
                </a:solidFill>
              </a:rPr>
              <a:t>sarcinile</a:t>
            </a:r>
            <a:r>
              <a:rPr lang="en-US" sz="1100" i="1" dirty="0">
                <a:solidFill>
                  <a:srgbClr val="00B0F0"/>
                </a:solidFill>
              </a:rPr>
              <a:t> se sting la </a:t>
            </a:r>
            <a:r>
              <a:rPr lang="en-US" sz="1100" i="1" dirty="0" err="1">
                <a:solidFill>
                  <a:srgbClr val="00B0F0"/>
                </a:solidFill>
              </a:rPr>
              <a:t>plata</a:t>
            </a:r>
            <a:r>
              <a:rPr lang="en-US" sz="1100" i="1" dirty="0">
                <a:solidFill>
                  <a:srgbClr val="00B0F0"/>
                </a:solidFill>
              </a:rPr>
              <a:t> </a:t>
            </a:r>
            <a:r>
              <a:rPr lang="en-US" sz="1100" i="1" dirty="0" err="1">
                <a:solidFill>
                  <a:srgbClr val="00B0F0"/>
                </a:solidFill>
              </a:rPr>
              <a:t>ultimei</a:t>
            </a:r>
            <a:r>
              <a:rPr lang="en-US" sz="1100" i="1" dirty="0">
                <a:solidFill>
                  <a:srgbClr val="00B0F0"/>
                </a:solidFill>
              </a:rPr>
              <a:t> rate.(4) </a:t>
            </a:r>
            <a:r>
              <a:rPr lang="en-US" sz="1100" i="1" dirty="0" err="1">
                <a:solidFill>
                  <a:srgbClr val="00B0F0"/>
                </a:solidFill>
              </a:rPr>
              <a:t>Ipotecile</a:t>
            </a:r>
            <a:r>
              <a:rPr lang="en-US" sz="1100" i="1" dirty="0">
                <a:solidFill>
                  <a:srgbClr val="00B0F0"/>
                </a:solidFill>
              </a:rPr>
              <a:t> </a:t>
            </a:r>
            <a:r>
              <a:rPr lang="en-US" sz="1100" i="1" dirty="0" err="1">
                <a:solidFill>
                  <a:srgbClr val="00B0F0"/>
                </a:solidFill>
              </a:rPr>
              <a:t>şi</a:t>
            </a:r>
            <a:r>
              <a:rPr lang="en-US" sz="1100" i="1" dirty="0">
                <a:solidFill>
                  <a:srgbClr val="00B0F0"/>
                </a:solidFill>
              </a:rPr>
              <a:t> </a:t>
            </a:r>
            <a:r>
              <a:rPr lang="en-US" sz="1100" i="1" dirty="0" err="1">
                <a:solidFill>
                  <a:srgbClr val="00B0F0"/>
                </a:solidFill>
              </a:rPr>
              <a:t>celelalte</a:t>
            </a:r>
            <a:r>
              <a:rPr lang="en-US" sz="1100" i="1" dirty="0">
                <a:solidFill>
                  <a:srgbClr val="00B0F0"/>
                </a:solidFill>
              </a:rPr>
              <a:t> </a:t>
            </a:r>
            <a:r>
              <a:rPr lang="en-US" sz="1100" i="1" dirty="0" err="1">
                <a:solidFill>
                  <a:srgbClr val="00B0F0"/>
                </a:solidFill>
              </a:rPr>
              <a:t>sarcini</a:t>
            </a:r>
            <a:r>
              <a:rPr lang="en-US" sz="1100" i="1" dirty="0">
                <a:solidFill>
                  <a:srgbClr val="00B0F0"/>
                </a:solidFill>
              </a:rPr>
              <a:t> </a:t>
            </a:r>
            <a:r>
              <a:rPr lang="en-US" sz="1100" i="1" dirty="0" err="1">
                <a:solidFill>
                  <a:srgbClr val="00B0F0"/>
                </a:solidFill>
              </a:rPr>
              <a:t>reale</a:t>
            </a:r>
            <a:r>
              <a:rPr lang="en-US" sz="1100" i="1" dirty="0">
                <a:solidFill>
                  <a:srgbClr val="00B0F0"/>
                </a:solidFill>
              </a:rPr>
              <a:t>, precum </a:t>
            </a:r>
            <a:r>
              <a:rPr lang="en-US" sz="1100" i="1" dirty="0" err="1">
                <a:solidFill>
                  <a:srgbClr val="00B0F0"/>
                </a:solidFill>
              </a:rPr>
              <a:t>şi</a:t>
            </a:r>
            <a:r>
              <a:rPr lang="en-US" sz="1100" i="1" dirty="0">
                <a:solidFill>
                  <a:srgbClr val="00B0F0"/>
                </a:solidFill>
              </a:rPr>
              <a:t> </a:t>
            </a:r>
            <a:r>
              <a:rPr lang="en-US" sz="1100" i="1" dirty="0" err="1">
                <a:solidFill>
                  <a:srgbClr val="00B0F0"/>
                </a:solidFill>
              </a:rPr>
              <a:t>drepturile</a:t>
            </a:r>
            <a:r>
              <a:rPr lang="en-US" sz="1100" i="1" dirty="0">
                <a:solidFill>
                  <a:srgbClr val="00B0F0"/>
                </a:solidFill>
              </a:rPr>
              <a:t> </a:t>
            </a:r>
            <a:r>
              <a:rPr lang="en-US" sz="1100" i="1" dirty="0" err="1">
                <a:solidFill>
                  <a:srgbClr val="00B0F0"/>
                </a:solidFill>
              </a:rPr>
              <a:t>reale</a:t>
            </a:r>
            <a:r>
              <a:rPr lang="en-US" sz="1100" i="1" dirty="0">
                <a:solidFill>
                  <a:srgbClr val="00B0F0"/>
                </a:solidFill>
              </a:rPr>
              <a:t> </a:t>
            </a:r>
            <a:r>
              <a:rPr lang="en-US" sz="1100" i="1" dirty="0" err="1">
                <a:solidFill>
                  <a:srgbClr val="00B0F0"/>
                </a:solidFill>
              </a:rPr>
              <a:t>intabulate</a:t>
            </a:r>
            <a:r>
              <a:rPr lang="en-US" sz="1100" i="1" dirty="0">
                <a:solidFill>
                  <a:srgbClr val="00B0F0"/>
                </a:solidFill>
              </a:rPr>
              <a:t> </a:t>
            </a:r>
            <a:r>
              <a:rPr lang="en-US" sz="1100" i="1" dirty="0" err="1">
                <a:solidFill>
                  <a:srgbClr val="00B0F0"/>
                </a:solidFill>
              </a:rPr>
              <a:t>după</a:t>
            </a:r>
            <a:r>
              <a:rPr lang="en-US" sz="1100" i="1" dirty="0">
                <a:solidFill>
                  <a:srgbClr val="00B0F0"/>
                </a:solidFill>
              </a:rPr>
              <a:t> </a:t>
            </a:r>
            <a:r>
              <a:rPr lang="en-US" sz="1100" i="1" dirty="0" err="1">
                <a:solidFill>
                  <a:srgbClr val="00B0F0"/>
                </a:solidFill>
              </a:rPr>
              <a:t>notarea</a:t>
            </a:r>
            <a:r>
              <a:rPr lang="en-US" sz="1100" i="1" dirty="0">
                <a:solidFill>
                  <a:srgbClr val="00B0F0"/>
                </a:solidFill>
              </a:rPr>
              <a:t> </a:t>
            </a:r>
            <a:r>
              <a:rPr lang="en-US" sz="1100" i="1" dirty="0" err="1">
                <a:solidFill>
                  <a:srgbClr val="00B0F0"/>
                </a:solidFill>
              </a:rPr>
              <a:t>urmăririi</a:t>
            </a:r>
            <a:r>
              <a:rPr lang="en-US" sz="1100" i="1" dirty="0">
                <a:solidFill>
                  <a:srgbClr val="00B0F0"/>
                </a:solidFill>
              </a:rPr>
              <a:t> </a:t>
            </a:r>
            <a:r>
              <a:rPr lang="en-US" sz="1100" i="1" dirty="0" err="1">
                <a:solidFill>
                  <a:srgbClr val="00B0F0"/>
                </a:solidFill>
              </a:rPr>
              <a:t>în</a:t>
            </a:r>
            <a:r>
              <a:rPr lang="en-US" sz="1100" i="1" dirty="0">
                <a:solidFill>
                  <a:srgbClr val="00B0F0"/>
                </a:solidFill>
              </a:rPr>
              <a:t> </a:t>
            </a:r>
            <a:r>
              <a:rPr lang="en-US" sz="1100" i="1" dirty="0" err="1">
                <a:solidFill>
                  <a:srgbClr val="00B0F0"/>
                </a:solidFill>
              </a:rPr>
              <a:t>cartea</a:t>
            </a:r>
            <a:r>
              <a:rPr lang="en-US" sz="1100" i="1" dirty="0">
                <a:solidFill>
                  <a:srgbClr val="00B0F0"/>
                </a:solidFill>
              </a:rPr>
              <a:t> </a:t>
            </a:r>
            <a:r>
              <a:rPr lang="en-US" sz="1100" i="1" dirty="0" err="1">
                <a:solidFill>
                  <a:srgbClr val="00B0F0"/>
                </a:solidFill>
              </a:rPr>
              <a:t>funciară</a:t>
            </a:r>
            <a:r>
              <a:rPr lang="en-US" sz="1100" i="1" dirty="0">
                <a:solidFill>
                  <a:srgbClr val="00B0F0"/>
                </a:solidFill>
              </a:rPr>
              <a:t> se </a:t>
            </a:r>
            <a:r>
              <a:rPr lang="en-US" sz="1100" i="1" dirty="0" err="1">
                <a:solidFill>
                  <a:srgbClr val="00B0F0"/>
                </a:solidFill>
              </a:rPr>
              <a:t>vor</a:t>
            </a:r>
            <a:r>
              <a:rPr lang="en-US" sz="1100" i="1" dirty="0">
                <a:solidFill>
                  <a:srgbClr val="00B0F0"/>
                </a:solidFill>
              </a:rPr>
              <a:t> </a:t>
            </a:r>
            <a:r>
              <a:rPr lang="en-US" sz="1100" i="1" dirty="0" err="1">
                <a:solidFill>
                  <a:srgbClr val="00B0F0"/>
                </a:solidFill>
              </a:rPr>
              <a:t>radia</a:t>
            </a:r>
            <a:r>
              <a:rPr lang="en-US" sz="1100" i="1" dirty="0">
                <a:solidFill>
                  <a:srgbClr val="00B0F0"/>
                </a:solidFill>
              </a:rPr>
              <a:t> din </a:t>
            </a:r>
            <a:r>
              <a:rPr lang="en-US" sz="1100" i="1" dirty="0" err="1">
                <a:solidFill>
                  <a:srgbClr val="00B0F0"/>
                </a:solidFill>
              </a:rPr>
              <a:t>oficiu</a:t>
            </a:r>
            <a:r>
              <a:rPr lang="en-US" sz="1100" i="1" dirty="0">
                <a:solidFill>
                  <a:srgbClr val="00B0F0"/>
                </a:solidFill>
              </a:rPr>
              <a:t>, cu </a:t>
            </a:r>
            <a:r>
              <a:rPr lang="en-US" sz="1100" i="1" dirty="0" err="1">
                <a:solidFill>
                  <a:srgbClr val="00B0F0"/>
                </a:solidFill>
              </a:rPr>
              <a:t>excepţia</a:t>
            </a:r>
            <a:r>
              <a:rPr lang="en-US" sz="1100" i="1" dirty="0">
                <a:solidFill>
                  <a:srgbClr val="00B0F0"/>
                </a:solidFill>
              </a:rPr>
              <a:t> </a:t>
            </a:r>
            <a:r>
              <a:rPr lang="en-US" sz="1100" i="1" dirty="0" err="1">
                <a:solidFill>
                  <a:srgbClr val="00B0F0"/>
                </a:solidFill>
              </a:rPr>
              <a:t>celor</a:t>
            </a:r>
            <a:r>
              <a:rPr lang="en-US" sz="1100" i="1" dirty="0">
                <a:solidFill>
                  <a:srgbClr val="00B0F0"/>
                </a:solidFill>
              </a:rPr>
              <a:t> </a:t>
            </a:r>
            <a:r>
              <a:rPr lang="en-US" sz="1100" i="1" dirty="0" err="1">
                <a:solidFill>
                  <a:srgbClr val="00B0F0"/>
                </a:solidFill>
              </a:rPr>
              <a:t>pentru</a:t>
            </a:r>
            <a:r>
              <a:rPr lang="en-US" sz="1100" i="1" dirty="0">
                <a:solidFill>
                  <a:srgbClr val="00B0F0"/>
                </a:solidFill>
              </a:rPr>
              <a:t> care </a:t>
            </a:r>
            <a:r>
              <a:rPr lang="en-US" sz="1100" i="1" dirty="0" err="1">
                <a:solidFill>
                  <a:srgbClr val="00B0F0"/>
                </a:solidFill>
              </a:rPr>
              <a:t>adjudecatarul</a:t>
            </a:r>
            <a:r>
              <a:rPr lang="en-US" sz="1100" i="1" dirty="0">
                <a:solidFill>
                  <a:srgbClr val="00B0F0"/>
                </a:solidFill>
              </a:rPr>
              <a:t> </a:t>
            </a:r>
            <a:r>
              <a:rPr lang="en-US" sz="1100" i="1" dirty="0" err="1">
                <a:solidFill>
                  <a:srgbClr val="00B0F0"/>
                </a:solidFill>
              </a:rPr>
              <a:t>ar</a:t>
            </a:r>
            <a:r>
              <a:rPr lang="en-US" sz="1100" i="1" dirty="0">
                <a:solidFill>
                  <a:srgbClr val="00B0F0"/>
                </a:solidFill>
              </a:rPr>
              <a:t> </a:t>
            </a:r>
            <a:r>
              <a:rPr lang="en-US" sz="1100" i="1" dirty="0" err="1">
                <a:solidFill>
                  <a:srgbClr val="00B0F0"/>
                </a:solidFill>
              </a:rPr>
              <a:t>conveni</a:t>
            </a:r>
            <a:r>
              <a:rPr lang="en-US" sz="1100" i="1" dirty="0">
                <a:solidFill>
                  <a:srgbClr val="00B0F0"/>
                </a:solidFill>
              </a:rPr>
              <a:t> </a:t>
            </a:r>
            <a:r>
              <a:rPr lang="en-US" sz="1100" i="1" dirty="0" err="1">
                <a:solidFill>
                  <a:srgbClr val="00B0F0"/>
                </a:solidFill>
              </a:rPr>
              <a:t>să</a:t>
            </a:r>
            <a:r>
              <a:rPr lang="en-US" sz="1100" i="1" dirty="0">
                <a:solidFill>
                  <a:srgbClr val="00B0F0"/>
                </a:solidFill>
              </a:rPr>
              <a:t> fie </a:t>
            </a:r>
            <a:r>
              <a:rPr lang="en-US" sz="1100" i="1" dirty="0" err="1">
                <a:solidFill>
                  <a:srgbClr val="00B0F0"/>
                </a:solidFill>
              </a:rPr>
              <a:t>menţinute</a:t>
            </a:r>
            <a:r>
              <a:rPr lang="en-US" sz="1100" i="1" dirty="0">
                <a:solidFill>
                  <a:srgbClr val="00B0F0"/>
                </a:solidFill>
              </a:rPr>
              <a:t>; de </a:t>
            </a:r>
            <a:r>
              <a:rPr lang="en-US" sz="1100" i="1" dirty="0" err="1">
                <a:solidFill>
                  <a:srgbClr val="00B0F0"/>
                </a:solidFill>
              </a:rPr>
              <a:t>asemenea</a:t>
            </a:r>
            <a:r>
              <a:rPr lang="en-US" sz="1100" i="1" dirty="0">
                <a:solidFill>
                  <a:srgbClr val="00B0F0"/>
                </a:solidFill>
              </a:rPr>
              <a:t>, </a:t>
            </a:r>
            <a:r>
              <a:rPr lang="en-US" sz="1100" i="1" dirty="0" err="1">
                <a:solidFill>
                  <a:srgbClr val="00B0F0"/>
                </a:solidFill>
              </a:rPr>
              <a:t>vor</a:t>
            </a:r>
            <a:r>
              <a:rPr lang="en-US" sz="1100" i="1" dirty="0">
                <a:solidFill>
                  <a:srgbClr val="00B0F0"/>
                </a:solidFill>
              </a:rPr>
              <a:t> fi radiate din </a:t>
            </a:r>
            <a:r>
              <a:rPr lang="en-US" sz="1100" i="1" dirty="0" err="1">
                <a:solidFill>
                  <a:srgbClr val="00B0F0"/>
                </a:solidFill>
              </a:rPr>
              <a:t>oficiu</a:t>
            </a:r>
            <a:r>
              <a:rPr lang="en-US" sz="1100" i="1" dirty="0">
                <a:solidFill>
                  <a:srgbClr val="00B0F0"/>
                </a:solidFill>
              </a:rPr>
              <a:t> </a:t>
            </a:r>
            <a:r>
              <a:rPr lang="en-US" sz="1100" i="1" dirty="0" err="1">
                <a:solidFill>
                  <a:srgbClr val="00B0F0"/>
                </a:solidFill>
              </a:rPr>
              <a:t>drepturile</a:t>
            </a:r>
            <a:r>
              <a:rPr lang="en-US" sz="1100" i="1" dirty="0">
                <a:solidFill>
                  <a:srgbClr val="00B0F0"/>
                </a:solidFill>
              </a:rPr>
              <a:t> </a:t>
            </a:r>
            <a:r>
              <a:rPr lang="en-US" sz="1100" i="1" dirty="0" err="1">
                <a:solidFill>
                  <a:srgbClr val="00B0F0"/>
                </a:solidFill>
              </a:rPr>
              <a:t>reale</a:t>
            </a:r>
            <a:r>
              <a:rPr lang="en-US" sz="1100" i="1" dirty="0">
                <a:solidFill>
                  <a:srgbClr val="00B0F0"/>
                </a:solidFill>
              </a:rPr>
              <a:t> </a:t>
            </a:r>
            <a:r>
              <a:rPr lang="en-US" sz="1100" i="1" dirty="0" err="1">
                <a:solidFill>
                  <a:srgbClr val="00B0F0"/>
                </a:solidFill>
              </a:rPr>
              <a:t>intabulate</a:t>
            </a:r>
            <a:r>
              <a:rPr lang="en-US" sz="1100" i="1" dirty="0">
                <a:solidFill>
                  <a:srgbClr val="00B0F0"/>
                </a:solidFill>
              </a:rPr>
              <a:t> ulterior </a:t>
            </a:r>
            <a:r>
              <a:rPr lang="en-US" sz="1100" i="1" dirty="0" err="1">
                <a:solidFill>
                  <a:srgbClr val="00B0F0"/>
                </a:solidFill>
              </a:rPr>
              <a:t>înscrierii</a:t>
            </a:r>
            <a:r>
              <a:rPr lang="en-US" sz="1100" i="1" dirty="0">
                <a:solidFill>
                  <a:srgbClr val="00B0F0"/>
                </a:solidFill>
              </a:rPr>
              <a:t> </a:t>
            </a:r>
            <a:r>
              <a:rPr lang="en-US" sz="1100" i="1" dirty="0" err="1">
                <a:solidFill>
                  <a:srgbClr val="00B0F0"/>
                </a:solidFill>
              </a:rPr>
              <a:t>vreunei</a:t>
            </a:r>
            <a:r>
              <a:rPr lang="en-US" sz="1100" i="1" dirty="0">
                <a:solidFill>
                  <a:srgbClr val="00B0F0"/>
                </a:solidFill>
              </a:rPr>
              <a:t> </a:t>
            </a:r>
            <a:r>
              <a:rPr lang="en-US" sz="1100" i="1" dirty="0" err="1">
                <a:solidFill>
                  <a:srgbClr val="00B0F0"/>
                </a:solidFill>
              </a:rPr>
              <a:t>ipoteci</a:t>
            </a:r>
            <a:r>
              <a:rPr lang="en-US" sz="1100" i="1" dirty="0">
                <a:solidFill>
                  <a:srgbClr val="00B0F0"/>
                </a:solidFill>
              </a:rPr>
              <a:t>, </a:t>
            </a:r>
            <a:r>
              <a:rPr lang="en-US" sz="1100" i="1" dirty="0" err="1">
                <a:solidFill>
                  <a:srgbClr val="00B0F0"/>
                </a:solidFill>
              </a:rPr>
              <a:t>dacă</a:t>
            </a:r>
            <a:r>
              <a:rPr lang="en-US" sz="1100" i="1" dirty="0">
                <a:solidFill>
                  <a:srgbClr val="00B0F0"/>
                </a:solidFill>
              </a:rPr>
              <a:t> </a:t>
            </a:r>
            <a:r>
              <a:rPr lang="en-US" sz="1100" i="1" dirty="0" err="1">
                <a:solidFill>
                  <a:srgbClr val="00B0F0"/>
                </a:solidFill>
              </a:rPr>
              <a:t>vânzarea</a:t>
            </a:r>
            <a:r>
              <a:rPr lang="en-US" sz="1100" i="1" dirty="0">
                <a:solidFill>
                  <a:srgbClr val="00B0F0"/>
                </a:solidFill>
              </a:rPr>
              <a:t> s-a </a:t>
            </a:r>
            <a:r>
              <a:rPr lang="en-US" sz="1100" i="1" dirty="0" err="1">
                <a:solidFill>
                  <a:srgbClr val="00B0F0"/>
                </a:solidFill>
              </a:rPr>
              <a:t>făcut</a:t>
            </a:r>
            <a:r>
              <a:rPr lang="en-US" sz="1100" i="1" dirty="0">
                <a:solidFill>
                  <a:srgbClr val="00B0F0"/>
                </a:solidFill>
              </a:rPr>
              <a:t> </a:t>
            </a:r>
            <a:r>
              <a:rPr lang="en-US" sz="1100" i="1" dirty="0" err="1">
                <a:solidFill>
                  <a:srgbClr val="00B0F0"/>
                </a:solidFill>
              </a:rPr>
              <a:t>în</a:t>
            </a:r>
            <a:r>
              <a:rPr lang="en-US" sz="1100" i="1" dirty="0">
                <a:solidFill>
                  <a:srgbClr val="00B0F0"/>
                </a:solidFill>
              </a:rPr>
              <a:t> </a:t>
            </a:r>
            <a:r>
              <a:rPr lang="en-US" sz="1100" i="1" dirty="0" err="1">
                <a:solidFill>
                  <a:srgbClr val="00B0F0"/>
                </a:solidFill>
              </a:rPr>
              <a:t>condiţiile</a:t>
            </a:r>
            <a:r>
              <a:rPr lang="en-US" sz="1100" i="1" dirty="0">
                <a:solidFill>
                  <a:srgbClr val="00B0F0"/>
                </a:solidFill>
              </a:rPr>
              <a:t> </a:t>
            </a:r>
            <a:r>
              <a:rPr lang="en-US" sz="1100" i="1" dirty="0" err="1">
                <a:solidFill>
                  <a:srgbClr val="00B0F0"/>
                </a:solidFill>
              </a:rPr>
              <a:t>prevăzute</a:t>
            </a:r>
            <a:r>
              <a:rPr lang="en-US" sz="1100" i="1" dirty="0">
                <a:solidFill>
                  <a:srgbClr val="00B0F0"/>
                </a:solidFill>
              </a:rPr>
              <a:t> la art. 845 </a:t>
            </a:r>
            <a:r>
              <a:rPr lang="en-US" sz="1100" i="1" dirty="0" err="1">
                <a:solidFill>
                  <a:srgbClr val="00B0F0"/>
                </a:solidFill>
              </a:rPr>
              <a:t>alin</a:t>
            </a:r>
            <a:r>
              <a:rPr lang="en-US" sz="1100" i="1" dirty="0">
                <a:solidFill>
                  <a:srgbClr val="00B0F0"/>
                </a:solidFill>
              </a:rPr>
              <a:t>. (7), </a:t>
            </a:r>
            <a:r>
              <a:rPr lang="en-US" sz="1100" i="1" dirty="0" err="1">
                <a:solidFill>
                  <a:srgbClr val="00B0F0"/>
                </a:solidFill>
              </a:rPr>
              <a:t>toate</a:t>
            </a:r>
            <a:r>
              <a:rPr lang="en-US" sz="1100" i="1" dirty="0">
                <a:solidFill>
                  <a:srgbClr val="00B0F0"/>
                </a:solidFill>
              </a:rPr>
              <a:t> </a:t>
            </a:r>
            <a:r>
              <a:rPr lang="en-US" sz="1100" i="1" dirty="0" err="1">
                <a:solidFill>
                  <a:srgbClr val="00B0F0"/>
                </a:solidFill>
              </a:rPr>
              <a:t>notările</a:t>
            </a:r>
            <a:r>
              <a:rPr lang="en-US" sz="1100" i="1" dirty="0">
                <a:solidFill>
                  <a:srgbClr val="00B0F0"/>
                </a:solidFill>
              </a:rPr>
              <a:t> </a:t>
            </a:r>
            <a:r>
              <a:rPr lang="en-US" sz="1100" i="1" dirty="0" err="1">
                <a:solidFill>
                  <a:srgbClr val="00B0F0"/>
                </a:solidFill>
              </a:rPr>
              <a:t>făcute</a:t>
            </a:r>
            <a:r>
              <a:rPr lang="en-US" sz="1100" i="1" dirty="0">
                <a:solidFill>
                  <a:srgbClr val="00B0F0"/>
                </a:solidFill>
              </a:rPr>
              <a:t> cu </a:t>
            </a:r>
            <a:r>
              <a:rPr lang="en-US" sz="1100" i="1" dirty="0" err="1">
                <a:solidFill>
                  <a:srgbClr val="00B0F0"/>
                </a:solidFill>
              </a:rPr>
              <a:t>urmărirea</a:t>
            </a:r>
            <a:r>
              <a:rPr lang="en-US" sz="1100" i="1" dirty="0">
                <a:solidFill>
                  <a:srgbClr val="00B0F0"/>
                </a:solidFill>
              </a:rPr>
              <a:t> </a:t>
            </a:r>
            <a:r>
              <a:rPr lang="en-US" sz="1100" i="1" dirty="0" err="1">
                <a:solidFill>
                  <a:srgbClr val="00B0F0"/>
                </a:solidFill>
              </a:rPr>
              <a:t>silită</a:t>
            </a:r>
            <a:r>
              <a:rPr lang="en-US" sz="1100" i="1" dirty="0">
                <a:solidFill>
                  <a:srgbClr val="00B0F0"/>
                </a:solidFill>
              </a:rPr>
              <a:t>, </a:t>
            </a:r>
            <a:r>
              <a:rPr lang="en-US" sz="1100" i="1" dirty="0" err="1">
                <a:solidFill>
                  <a:srgbClr val="00B0F0"/>
                </a:solidFill>
              </a:rPr>
              <a:t>interdicţia</a:t>
            </a:r>
            <a:r>
              <a:rPr lang="en-US" sz="1100" i="1" dirty="0">
                <a:solidFill>
                  <a:srgbClr val="00B0F0"/>
                </a:solidFill>
              </a:rPr>
              <a:t> de </a:t>
            </a:r>
            <a:r>
              <a:rPr lang="en-US" sz="1100" i="1" dirty="0" err="1">
                <a:solidFill>
                  <a:srgbClr val="00B0F0"/>
                </a:solidFill>
              </a:rPr>
              <a:t>înstrăinare</a:t>
            </a:r>
            <a:r>
              <a:rPr lang="en-US" sz="1100" i="1" dirty="0">
                <a:solidFill>
                  <a:srgbClr val="00B0F0"/>
                </a:solidFill>
              </a:rPr>
              <a:t> </a:t>
            </a:r>
            <a:r>
              <a:rPr lang="en-US" sz="1100" i="1" dirty="0" err="1">
                <a:solidFill>
                  <a:srgbClr val="00B0F0"/>
                </a:solidFill>
              </a:rPr>
              <a:t>sau</a:t>
            </a:r>
            <a:r>
              <a:rPr lang="en-US" sz="1100" i="1" dirty="0">
                <a:solidFill>
                  <a:srgbClr val="00B0F0"/>
                </a:solidFill>
              </a:rPr>
              <a:t> de </a:t>
            </a:r>
            <a:r>
              <a:rPr lang="en-US" sz="1100" i="1" dirty="0" err="1">
                <a:solidFill>
                  <a:srgbClr val="00B0F0"/>
                </a:solidFill>
              </a:rPr>
              <a:t>grevare</a:t>
            </a:r>
            <a:r>
              <a:rPr lang="en-US" sz="1100" i="1" dirty="0">
                <a:solidFill>
                  <a:srgbClr val="00B0F0"/>
                </a:solidFill>
              </a:rPr>
              <a:t>, </a:t>
            </a:r>
            <a:r>
              <a:rPr lang="en-US" sz="1100" i="1" dirty="0" err="1">
                <a:solidFill>
                  <a:srgbClr val="00B0F0"/>
                </a:solidFill>
              </a:rPr>
              <a:t>dacă</a:t>
            </a:r>
            <a:r>
              <a:rPr lang="en-US" sz="1100" i="1" dirty="0">
                <a:solidFill>
                  <a:srgbClr val="00B0F0"/>
                </a:solidFill>
              </a:rPr>
              <a:t> </a:t>
            </a:r>
            <a:r>
              <a:rPr lang="en-US" sz="1100" i="1" dirty="0" err="1">
                <a:solidFill>
                  <a:srgbClr val="00B0F0"/>
                </a:solidFill>
              </a:rPr>
              <a:t>există</a:t>
            </a:r>
            <a:r>
              <a:rPr lang="en-US" sz="1100" i="1" dirty="0">
                <a:solidFill>
                  <a:srgbClr val="00B0F0"/>
                </a:solidFill>
              </a:rPr>
              <a:t>, cu </a:t>
            </a:r>
            <a:r>
              <a:rPr lang="en-US" sz="1100" i="1" dirty="0" err="1">
                <a:solidFill>
                  <a:srgbClr val="00B0F0"/>
                </a:solidFill>
              </a:rPr>
              <a:t>excepţia</a:t>
            </a:r>
            <a:r>
              <a:rPr lang="en-US" sz="1100" i="1" dirty="0">
                <a:solidFill>
                  <a:srgbClr val="00B0F0"/>
                </a:solidFill>
              </a:rPr>
              <a:t> </a:t>
            </a:r>
            <a:r>
              <a:rPr lang="en-US" sz="1100" i="1" dirty="0" err="1">
                <a:solidFill>
                  <a:srgbClr val="00B0F0"/>
                </a:solidFill>
              </a:rPr>
              <a:t>celei</a:t>
            </a:r>
            <a:r>
              <a:rPr lang="en-US" sz="1100" i="1" dirty="0">
                <a:solidFill>
                  <a:srgbClr val="00B0F0"/>
                </a:solidFill>
              </a:rPr>
              <a:t> </a:t>
            </a:r>
            <a:r>
              <a:rPr lang="en-US" sz="1100" i="1" dirty="0" err="1">
                <a:solidFill>
                  <a:srgbClr val="00B0F0"/>
                </a:solidFill>
              </a:rPr>
              <a:t>prevăzute</a:t>
            </a:r>
            <a:r>
              <a:rPr lang="en-US" sz="1100" i="1" dirty="0">
                <a:solidFill>
                  <a:srgbClr val="00B0F0"/>
                </a:solidFill>
              </a:rPr>
              <a:t> la art. 855 </a:t>
            </a:r>
            <a:r>
              <a:rPr lang="en-US" sz="1100" i="1" dirty="0" err="1">
                <a:solidFill>
                  <a:srgbClr val="00B0F0"/>
                </a:solidFill>
              </a:rPr>
              <a:t>alin</a:t>
            </a:r>
            <a:r>
              <a:rPr lang="en-US" sz="1100" i="1" dirty="0">
                <a:solidFill>
                  <a:srgbClr val="00B0F0"/>
                </a:solidFill>
              </a:rPr>
              <a:t>. (3), precum </a:t>
            </a:r>
            <a:r>
              <a:rPr lang="en-US" sz="1100" i="1" dirty="0" err="1">
                <a:solidFill>
                  <a:srgbClr val="00B0F0"/>
                </a:solidFill>
              </a:rPr>
              <a:t>şi</a:t>
            </a:r>
            <a:r>
              <a:rPr lang="en-US" sz="1100" i="1" dirty="0">
                <a:solidFill>
                  <a:srgbClr val="00B0F0"/>
                </a:solidFill>
              </a:rPr>
              <a:t> </a:t>
            </a:r>
            <a:r>
              <a:rPr lang="en-US" sz="1100" i="1" dirty="0" err="1">
                <a:solidFill>
                  <a:srgbClr val="00B0F0"/>
                </a:solidFill>
              </a:rPr>
              <a:t>promisiunea</a:t>
            </a:r>
            <a:r>
              <a:rPr lang="en-US" sz="1100" i="1" dirty="0">
                <a:solidFill>
                  <a:srgbClr val="00B0F0"/>
                </a:solidFill>
              </a:rPr>
              <a:t> de a </a:t>
            </a:r>
            <a:r>
              <a:rPr lang="en-US" sz="1100" i="1" dirty="0" err="1">
                <a:solidFill>
                  <a:srgbClr val="00B0F0"/>
                </a:solidFill>
              </a:rPr>
              <a:t>încheia</a:t>
            </a:r>
            <a:r>
              <a:rPr lang="en-US" sz="1100" i="1" dirty="0">
                <a:solidFill>
                  <a:srgbClr val="00B0F0"/>
                </a:solidFill>
              </a:rPr>
              <a:t> un contract </a:t>
            </a:r>
            <a:r>
              <a:rPr lang="en-US" sz="1100" i="1" dirty="0" err="1">
                <a:solidFill>
                  <a:srgbClr val="00B0F0"/>
                </a:solidFill>
              </a:rPr>
              <a:t>viitor</a:t>
            </a:r>
            <a:r>
              <a:rPr lang="en-US" sz="1100" i="1" dirty="0">
                <a:solidFill>
                  <a:srgbClr val="00B0F0"/>
                </a:solidFill>
              </a:rPr>
              <a:t>, </a:t>
            </a:r>
            <a:r>
              <a:rPr lang="en-US" sz="1100" i="1" dirty="0" err="1">
                <a:solidFill>
                  <a:srgbClr val="00B0F0"/>
                </a:solidFill>
              </a:rPr>
              <a:t>dacă</a:t>
            </a:r>
            <a:r>
              <a:rPr lang="en-US" sz="1100" i="1" dirty="0">
                <a:solidFill>
                  <a:srgbClr val="00B0F0"/>
                </a:solidFill>
              </a:rPr>
              <a:t> </a:t>
            </a:r>
            <a:r>
              <a:rPr lang="en-US" sz="1100" i="1" dirty="0" err="1">
                <a:solidFill>
                  <a:srgbClr val="00B0F0"/>
                </a:solidFill>
              </a:rPr>
              <a:t>până</a:t>
            </a:r>
            <a:r>
              <a:rPr lang="en-US" sz="1100" i="1" dirty="0">
                <a:solidFill>
                  <a:srgbClr val="00B0F0"/>
                </a:solidFill>
              </a:rPr>
              <a:t> la data </a:t>
            </a:r>
            <a:r>
              <a:rPr lang="en-US" sz="1100" i="1" dirty="0" err="1">
                <a:solidFill>
                  <a:srgbClr val="00B0F0"/>
                </a:solidFill>
              </a:rPr>
              <a:t>adjudecării</a:t>
            </a:r>
            <a:r>
              <a:rPr lang="en-US" sz="1100" i="1" dirty="0">
                <a:solidFill>
                  <a:srgbClr val="00B0F0"/>
                </a:solidFill>
              </a:rPr>
              <a:t> </a:t>
            </a:r>
            <a:r>
              <a:rPr lang="en-US" sz="1100" i="1" dirty="0" err="1">
                <a:solidFill>
                  <a:srgbClr val="00B0F0"/>
                </a:solidFill>
              </a:rPr>
              <a:t>beneficiarul</a:t>
            </a:r>
            <a:r>
              <a:rPr lang="en-US" sz="1100" i="1" dirty="0">
                <a:solidFill>
                  <a:srgbClr val="00B0F0"/>
                </a:solidFill>
              </a:rPr>
              <a:t> </a:t>
            </a:r>
            <a:r>
              <a:rPr lang="en-US" sz="1100" i="1" dirty="0" err="1">
                <a:solidFill>
                  <a:srgbClr val="00B0F0"/>
                </a:solidFill>
              </a:rPr>
              <a:t>promisiunii</a:t>
            </a:r>
            <a:r>
              <a:rPr lang="en-US" sz="1100" i="1" dirty="0">
                <a:solidFill>
                  <a:srgbClr val="00B0F0"/>
                </a:solidFill>
              </a:rPr>
              <a:t> nu </a:t>
            </a:r>
            <a:r>
              <a:rPr lang="en-US" sz="1100" i="1" dirty="0" err="1">
                <a:solidFill>
                  <a:srgbClr val="00B0F0"/>
                </a:solidFill>
              </a:rPr>
              <a:t>şi</a:t>
            </a:r>
            <a:r>
              <a:rPr lang="en-US" sz="1100" i="1" dirty="0">
                <a:solidFill>
                  <a:srgbClr val="00B0F0"/>
                </a:solidFill>
              </a:rPr>
              <a:t>-a </a:t>
            </a:r>
            <a:r>
              <a:rPr lang="en-US" sz="1100" i="1" dirty="0" err="1">
                <a:solidFill>
                  <a:srgbClr val="00B0F0"/>
                </a:solidFill>
              </a:rPr>
              <a:t>înscris</a:t>
            </a:r>
            <a:r>
              <a:rPr lang="en-US" sz="1100" i="1" dirty="0">
                <a:solidFill>
                  <a:srgbClr val="00B0F0"/>
                </a:solidFill>
              </a:rPr>
              <a:t> </a:t>
            </a:r>
            <a:r>
              <a:rPr lang="en-US" sz="1100" i="1" dirty="0" err="1">
                <a:solidFill>
                  <a:srgbClr val="00B0F0"/>
                </a:solidFill>
              </a:rPr>
              <a:t>în</a:t>
            </a:r>
            <a:r>
              <a:rPr lang="en-US" sz="1100" i="1" dirty="0">
                <a:solidFill>
                  <a:srgbClr val="00B0F0"/>
                </a:solidFill>
              </a:rPr>
              <a:t> </a:t>
            </a:r>
            <a:r>
              <a:rPr lang="en-US" sz="1100" i="1" dirty="0" err="1">
                <a:solidFill>
                  <a:srgbClr val="00B0F0"/>
                </a:solidFill>
              </a:rPr>
              <a:t>cartea</a:t>
            </a:r>
            <a:r>
              <a:rPr lang="en-US" sz="1100" i="1" dirty="0">
                <a:solidFill>
                  <a:srgbClr val="00B0F0"/>
                </a:solidFill>
              </a:rPr>
              <a:t> </a:t>
            </a:r>
            <a:r>
              <a:rPr lang="en-US" sz="1100" i="1" dirty="0" err="1">
                <a:solidFill>
                  <a:srgbClr val="00B0F0"/>
                </a:solidFill>
              </a:rPr>
              <a:t>funciară</a:t>
            </a:r>
            <a:r>
              <a:rPr lang="en-US" sz="1100" i="1" dirty="0">
                <a:solidFill>
                  <a:srgbClr val="00B0F0"/>
                </a:solidFill>
              </a:rPr>
              <a:t> </a:t>
            </a:r>
            <a:r>
              <a:rPr lang="en-US" sz="1100" i="1" dirty="0" err="1">
                <a:solidFill>
                  <a:srgbClr val="00B0F0"/>
                </a:solidFill>
              </a:rPr>
              <a:t>dreptul</a:t>
            </a:r>
            <a:r>
              <a:rPr lang="en-US" sz="1100" i="1" dirty="0">
                <a:solidFill>
                  <a:srgbClr val="00B0F0"/>
                </a:solidFill>
              </a:rPr>
              <a:t> </a:t>
            </a:r>
            <a:r>
              <a:rPr lang="en-US" sz="1100" i="1" dirty="0" err="1">
                <a:solidFill>
                  <a:srgbClr val="00B0F0"/>
                </a:solidFill>
              </a:rPr>
              <a:t>dobândit</a:t>
            </a:r>
            <a:r>
              <a:rPr lang="en-US" sz="1100" i="1" dirty="0">
                <a:solidFill>
                  <a:srgbClr val="00B0F0"/>
                </a:solidFill>
              </a:rPr>
              <a:t> </a:t>
            </a:r>
            <a:r>
              <a:rPr lang="en-US" sz="1100" i="1" dirty="0" err="1">
                <a:solidFill>
                  <a:srgbClr val="00B0F0"/>
                </a:solidFill>
              </a:rPr>
              <a:t>în</a:t>
            </a:r>
            <a:r>
              <a:rPr lang="en-US" sz="1100" i="1" dirty="0">
                <a:solidFill>
                  <a:srgbClr val="00B0F0"/>
                </a:solidFill>
              </a:rPr>
              <a:t> </a:t>
            </a:r>
            <a:r>
              <a:rPr lang="en-US" sz="1100" i="1" dirty="0" err="1">
                <a:solidFill>
                  <a:srgbClr val="00B0F0"/>
                </a:solidFill>
              </a:rPr>
              <a:t>temeiul</a:t>
            </a:r>
            <a:r>
              <a:rPr lang="en-US" sz="1100" i="1" dirty="0">
                <a:solidFill>
                  <a:srgbClr val="00B0F0"/>
                </a:solidFill>
              </a:rPr>
              <a:t> </a:t>
            </a:r>
            <a:r>
              <a:rPr lang="en-US" sz="1100" i="1" dirty="0" err="1">
                <a:solidFill>
                  <a:srgbClr val="00B0F0"/>
                </a:solidFill>
              </a:rPr>
              <a:t>contractului</a:t>
            </a:r>
            <a:r>
              <a:rPr lang="en-US" sz="1100" i="1" dirty="0">
                <a:solidFill>
                  <a:srgbClr val="00B0F0"/>
                </a:solidFill>
              </a:rPr>
              <a:t> care a </a:t>
            </a:r>
            <a:r>
              <a:rPr lang="en-US" sz="1100" i="1" dirty="0" err="1">
                <a:solidFill>
                  <a:srgbClr val="00B0F0"/>
                </a:solidFill>
              </a:rPr>
              <a:t>făcut</a:t>
            </a:r>
            <a:r>
              <a:rPr lang="en-US" sz="1100" i="1" dirty="0">
                <a:solidFill>
                  <a:srgbClr val="00B0F0"/>
                </a:solidFill>
              </a:rPr>
              <a:t> </a:t>
            </a:r>
            <a:r>
              <a:rPr lang="en-US" sz="1100" i="1" dirty="0" err="1">
                <a:solidFill>
                  <a:srgbClr val="00B0F0"/>
                </a:solidFill>
              </a:rPr>
              <a:t>obiectul</a:t>
            </a:r>
            <a:r>
              <a:rPr lang="en-US" sz="1100" i="1" dirty="0">
                <a:solidFill>
                  <a:srgbClr val="00B0F0"/>
                </a:solidFill>
              </a:rPr>
              <a:t> </a:t>
            </a:r>
            <a:r>
              <a:rPr lang="en-US" sz="1100" i="1" dirty="0" err="1">
                <a:solidFill>
                  <a:srgbClr val="00B0F0"/>
                </a:solidFill>
              </a:rPr>
              <a:t>acesteia</a:t>
            </a:r>
            <a:r>
              <a:rPr lang="en-US" sz="1100" i="1" dirty="0">
                <a:solidFill>
                  <a:srgbClr val="00B0F0"/>
                </a:solidFill>
              </a:rPr>
              <a:t>.</a:t>
            </a:r>
          </a:p>
          <a:p>
            <a:r>
              <a:rPr lang="en-US" sz="1100" dirty="0"/>
              <a:t>Prin </a:t>
            </a:r>
            <a:r>
              <a:rPr lang="en-US" sz="1100" dirty="0" err="1"/>
              <a:t>prisma</a:t>
            </a:r>
            <a:r>
              <a:rPr lang="en-US" sz="1100" dirty="0"/>
              <a:t> </a:t>
            </a:r>
            <a:r>
              <a:rPr lang="en-US" sz="1100" dirty="0" err="1"/>
              <a:t>dispozițiilor</a:t>
            </a:r>
            <a:r>
              <a:rPr lang="en-US" sz="1100" dirty="0"/>
              <a:t> </a:t>
            </a:r>
            <a:r>
              <a:rPr lang="en-US" sz="1100" dirty="0" err="1"/>
              <a:t>legale</a:t>
            </a:r>
            <a:r>
              <a:rPr lang="en-US" sz="1100" dirty="0"/>
              <a:t> anterior </a:t>
            </a:r>
            <a:r>
              <a:rPr lang="en-US" sz="1100" dirty="0" err="1"/>
              <a:t>menționate</a:t>
            </a:r>
            <a:r>
              <a:rPr lang="en-US" sz="1100" dirty="0"/>
              <a:t>, </a:t>
            </a:r>
            <a:r>
              <a:rPr lang="en-US" sz="1100" dirty="0" err="1"/>
              <a:t>Curtea</a:t>
            </a:r>
            <a:r>
              <a:rPr lang="en-US" sz="1100" dirty="0"/>
              <a:t> </a:t>
            </a:r>
            <a:r>
              <a:rPr lang="en-US" sz="1100" dirty="0" err="1"/>
              <a:t>constată</a:t>
            </a:r>
            <a:r>
              <a:rPr lang="en-US" sz="1100" dirty="0"/>
              <a:t> </a:t>
            </a:r>
            <a:r>
              <a:rPr lang="en-US" sz="1100" dirty="0" err="1"/>
              <a:t>că</a:t>
            </a:r>
            <a:r>
              <a:rPr lang="en-US" sz="1100" dirty="0"/>
              <a:t> </a:t>
            </a:r>
            <a:r>
              <a:rPr lang="en-US" sz="1100" dirty="0" err="1"/>
              <a:t>deşi</a:t>
            </a:r>
            <a:r>
              <a:rPr lang="en-US" sz="1100" dirty="0"/>
              <a:t> </a:t>
            </a:r>
            <a:r>
              <a:rPr lang="en-US" sz="1100" dirty="0" err="1"/>
              <a:t>măsura</a:t>
            </a:r>
            <a:r>
              <a:rPr lang="en-US" sz="1100" dirty="0"/>
              <a:t> </a:t>
            </a:r>
            <a:r>
              <a:rPr lang="en-US" sz="1100" dirty="0" err="1"/>
              <a:t>asigurătorie</a:t>
            </a:r>
            <a:r>
              <a:rPr lang="en-US" sz="1100" dirty="0"/>
              <a:t> </a:t>
            </a:r>
            <a:r>
              <a:rPr lang="en-US" sz="1100" dirty="0" err="1"/>
              <a:t>dispusă</a:t>
            </a:r>
            <a:r>
              <a:rPr lang="en-US" sz="1100" dirty="0"/>
              <a:t> de </a:t>
            </a:r>
            <a:r>
              <a:rPr lang="en-US" sz="1100" dirty="0" err="1"/>
              <a:t>procuror</a:t>
            </a:r>
            <a:r>
              <a:rPr lang="en-US" sz="1100" dirty="0"/>
              <a:t> </a:t>
            </a:r>
            <a:r>
              <a:rPr lang="en-US" sz="1100" dirty="0" err="1"/>
              <a:t>în</a:t>
            </a:r>
            <a:r>
              <a:rPr lang="en-US" sz="1100" dirty="0"/>
              <a:t> </a:t>
            </a:r>
            <a:r>
              <a:rPr lang="en-US" sz="1100" dirty="0" err="1"/>
              <a:t>cursul</a:t>
            </a:r>
            <a:r>
              <a:rPr lang="en-US" sz="1100" dirty="0"/>
              <a:t> </a:t>
            </a:r>
            <a:r>
              <a:rPr lang="en-US" sz="1100" dirty="0" err="1"/>
              <a:t>urmăririi</a:t>
            </a:r>
            <a:r>
              <a:rPr lang="en-US" sz="1100" dirty="0"/>
              <a:t> </a:t>
            </a:r>
            <a:r>
              <a:rPr lang="en-US" sz="1100" dirty="0" err="1"/>
              <a:t>penale</a:t>
            </a:r>
            <a:r>
              <a:rPr lang="en-US" sz="1100" dirty="0"/>
              <a:t> </a:t>
            </a:r>
            <a:r>
              <a:rPr lang="en-US" sz="1100" dirty="0" err="1"/>
              <a:t>este</a:t>
            </a:r>
            <a:r>
              <a:rPr lang="en-US" sz="1100" dirty="0"/>
              <a:t> </a:t>
            </a:r>
            <a:r>
              <a:rPr lang="en-US" sz="1100" dirty="0" err="1"/>
              <a:t>legală</a:t>
            </a:r>
            <a:r>
              <a:rPr lang="en-US" sz="1100" dirty="0"/>
              <a:t> </a:t>
            </a:r>
            <a:r>
              <a:rPr lang="en-US" sz="1100" dirty="0" err="1"/>
              <a:t>şi</a:t>
            </a:r>
            <a:r>
              <a:rPr lang="en-US" sz="1100" dirty="0"/>
              <a:t> </a:t>
            </a:r>
            <a:r>
              <a:rPr lang="en-US" sz="1100" dirty="0" err="1"/>
              <a:t>temeinică</a:t>
            </a:r>
            <a:r>
              <a:rPr lang="en-US" sz="1100" dirty="0"/>
              <a:t> </a:t>
            </a:r>
            <a:r>
              <a:rPr lang="en-US" sz="1100" dirty="0" err="1"/>
              <a:t>şi</a:t>
            </a:r>
            <a:r>
              <a:rPr lang="en-US" sz="1100" dirty="0"/>
              <a:t> se </a:t>
            </a:r>
            <a:r>
              <a:rPr lang="en-US" sz="1100" dirty="0" err="1"/>
              <a:t>va</a:t>
            </a:r>
            <a:r>
              <a:rPr lang="en-US" sz="1100" dirty="0"/>
              <a:t> </a:t>
            </a:r>
            <a:r>
              <a:rPr lang="en-US" sz="1100" dirty="0" err="1"/>
              <a:t>menţine</a:t>
            </a:r>
            <a:r>
              <a:rPr lang="en-US" sz="1100" dirty="0"/>
              <a:t> </a:t>
            </a:r>
            <a:r>
              <a:rPr lang="en-US" sz="1100" dirty="0" err="1"/>
              <a:t>în</a:t>
            </a:r>
            <a:r>
              <a:rPr lang="en-US" sz="1100" dirty="0"/>
              <a:t> </a:t>
            </a:r>
            <a:r>
              <a:rPr lang="en-US" sz="1100" dirty="0" err="1"/>
              <a:t>continuare</a:t>
            </a:r>
            <a:r>
              <a:rPr lang="en-US" sz="1100" dirty="0"/>
              <a:t> sub </a:t>
            </a:r>
            <a:r>
              <a:rPr lang="en-US" sz="1100" dirty="0" err="1"/>
              <a:t>aspectul</a:t>
            </a:r>
            <a:r>
              <a:rPr lang="en-US" sz="1100" dirty="0"/>
              <a:t> </a:t>
            </a:r>
            <a:r>
              <a:rPr lang="en-US" sz="1100" dirty="0" err="1"/>
              <a:t>tuturor</a:t>
            </a:r>
            <a:r>
              <a:rPr lang="en-US" sz="1100" dirty="0"/>
              <a:t> </a:t>
            </a:r>
            <a:r>
              <a:rPr lang="en-US" sz="1100" dirty="0" err="1"/>
              <a:t>bunurilor</a:t>
            </a:r>
            <a:r>
              <a:rPr lang="en-US" sz="1100" dirty="0"/>
              <a:t> mobile </a:t>
            </a:r>
            <a:r>
              <a:rPr lang="en-US" sz="1100" dirty="0" err="1"/>
              <a:t>şi</a:t>
            </a:r>
            <a:r>
              <a:rPr lang="en-US" sz="1100" dirty="0"/>
              <a:t> </a:t>
            </a:r>
            <a:r>
              <a:rPr lang="en-US" sz="1100" dirty="0" err="1"/>
              <a:t>imobile</a:t>
            </a:r>
            <a:r>
              <a:rPr lang="en-US" sz="1100" dirty="0"/>
              <a:t> </a:t>
            </a:r>
            <a:r>
              <a:rPr lang="en-US" sz="1100" dirty="0" err="1"/>
              <a:t>aflate</a:t>
            </a:r>
            <a:r>
              <a:rPr lang="en-US" sz="1100" dirty="0"/>
              <a:t> </a:t>
            </a:r>
            <a:r>
              <a:rPr lang="en-US" sz="1100" dirty="0" err="1"/>
              <a:t>în</a:t>
            </a:r>
            <a:r>
              <a:rPr lang="en-US" sz="1100" dirty="0"/>
              <a:t> </a:t>
            </a:r>
            <a:r>
              <a:rPr lang="en-US" sz="1100" dirty="0" err="1"/>
              <a:t>proprietatea</a:t>
            </a:r>
            <a:r>
              <a:rPr lang="en-US" sz="1100" dirty="0"/>
              <a:t> </a:t>
            </a:r>
            <a:r>
              <a:rPr lang="en-US" sz="1100" dirty="0" err="1"/>
              <a:t>inculpatului</a:t>
            </a:r>
            <a:r>
              <a:rPr lang="en-US" sz="1100" dirty="0"/>
              <a:t>, la </a:t>
            </a:r>
            <a:r>
              <a:rPr lang="en-US" sz="1100" dirty="0" err="1"/>
              <a:t>acest</a:t>
            </a:r>
            <a:r>
              <a:rPr lang="en-US" sz="1100" dirty="0"/>
              <a:t> moment </a:t>
            </a:r>
            <a:r>
              <a:rPr lang="en-US" sz="1100" dirty="0" err="1"/>
              <a:t>procesual</a:t>
            </a:r>
            <a:r>
              <a:rPr lang="en-US" sz="1100" dirty="0"/>
              <a:t> nu se </a:t>
            </a:r>
            <a:r>
              <a:rPr lang="en-US" sz="1100" dirty="0" err="1"/>
              <a:t>mai</a:t>
            </a:r>
            <a:r>
              <a:rPr lang="en-US" sz="1100" dirty="0"/>
              <a:t> </a:t>
            </a:r>
            <a:r>
              <a:rPr lang="en-US" sz="1100" dirty="0" err="1"/>
              <a:t>impune</a:t>
            </a:r>
            <a:r>
              <a:rPr lang="en-US" sz="1100" dirty="0"/>
              <a:t> </a:t>
            </a:r>
            <a:r>
              <a:rPr lang="en-US" sz="1100" dirty="0" err="1"/>
              <a:t>totuşi</a:t>
            </a:r>
            <a:r>
              <a:rPr lang="en-US" sz="1100" dirty="0"/>
              <a:t> </a:t>
            </a:r>
            <a:r>
              <a:rPr lang="en-US" sz="1100" dirty="0" err="1"/>
              <a:t>menţinerea</a:t>
            </a:r>
            <a:r>
              <a:rPr lang="en-US" sz="1100" dirty="0"/>
              <a:t> </a:t>
            </a:r>
            <a:r>
              <a:rPr lang="en-US" sz="1100" dirty="0" err="1"/>
              <a:t>sechestrului</a:t>
            </a:r>
            <a:r>
              <a:rPr lang="en-US" sz="1100" dirty="0"/>
              <a:t> </a:t>
            </a:r>
            <a:r>
              <a:rPr lang="en-US" sz="1100" dirty="0" err="1"/>
              <a:t>asigurător</a:t>
            </a:r>
            <a:r>
              <a:rPr lang="en-US" sz="1100" dirty="0"/>
              <a:t> </a:t>
            </a:r>
            <a:r>
              <a:rPr lang="en-US" sz="1100" dirty="0" err="1"/>
              <a:t>asupra</a:t>
            </a:r>
            <a:r>
              <a:rPr lang="en-US" sz="1100" dirty="0"/>
              <a:t> </a:t>
            </a:r>
            <a:r>
              <a:rPr lang="en-US" sz="1100" dirty="0" err="1"/>
              <a:t>imobilului</a:t>
            </a:r>
            <a:r>
              <a:rPr lang="en-US" sz="1100" dirty="0"/>
              <a:t> care nu </a:t>
            </a:r>
            <a:r>
              <a:rPr lang="en-US" sz="1100" dirty="0" err="1"/>
              <a:t>mai</a:t>
            </a:r>
            <a:r>
              <a:rPr lang="en-US" sz="1100" dirty="0"/>
              <a:t> </a:t>
            </a:r>
            <a:r>
              <a:rPr lang="en-US" sz="1100" dirty="0" err="1"/>
              <a:t>este</a:t>
            </a:r>
            <a:r>
              <a:rPr lang="en-US" sz="1100" dirty="0"/>
              <a:t> </a:t>
            </a:r>
            <a:r>
              <a:rPr lang="en-US" sz="1100" dirty="0" err="1"/>
              <a:t>proprietatea</a:t>
            </a:r>
            <a:r>
              <a:rPr lang="en-US" sz="1100" dirty="0"/>
              <a:t> </a:t>
            </a:r>
            <a:r>
              <a:rPr lang="en-US" sz="1100" dirty="0" err="1"/>
              <a:t>inculpatului</a:t>
            </a:r>
            <a:r>
              <a:rPr lang="en-US" sz="1100" dirty="0"/>
              <a:t> </a:t>
            </a:r>
            <a:r>
              <a:rPr lang="ro-RO" sz="1100" dirty="0"/>
              <a:t>@</a:t>
            </a:r>
            <a:r>
              <a:rPr lang="en-US" sz="1100" dirty="0"/>
              <a:t> (</a:t>
            </a:r>
            <a:r>
              <a:rPr lang="en-US" sz="1100" dirty="0" err="1"/>
              <a:t>deja</a:t>
            </a:r>
            <a:r>
              <a:rPr lang="en-US" sz="1100" dirty="0"/>
              <a:t> </a:t>
            </a:r>
            <a:r>
              <a:rPr lang="en-US" sz="1100" dirty="0" err="1"/>
              <a:t>adjudecat</a:t>
            </a:r>
            <a:r>
              <a:rPr lang="en-US" sz="1100" dirty="0"/>
              <a:t> de </a:t>
            </a:r>
            <a:r>
              <a:rPr lang="en-US" sz="1100" dirty="0" err="1"/>
              <a:t>către</a:t>
            </a:r>
            <a:r>
              <a:rPr lang="en-US" sz="1100" dirty="0"/>
              <a:t> </a:t>
            </a:r>
            <a:r>
              <a:rPr lang="ro-RO" sz="1100" dirty="0"/>
              <a:t>@ </a:t>
            </a:r>
            <a:r>
              <a:rPr lang="en-US" sz="1100" dirty="0" err="1"/>
              <a:t>în</a:t>
            </a:r>
            <a:r>
              <a:rPr lang="en-US" sz="1100" dirty="0"/>
              <a:t> </a:t>
            </a:r>
            <a:r>
              <a:rPr lang="en-US" sz="1100" dirty="0" err="1"/>
              <a:t>anul</a:t>
            </a:r>
            <a:r>
              <a:rPr lang="en-US" sz="1100" dirty="0"/>
              <a:t> 2022 </a:t>
            </a:r>
            <a:r>
              <a:rPr lang="en-US" sz="1100" dirty="0" err="1"/>
              <a:t>şi</a:t>
            </a:r>
            <a:r>
              <a:rPr lang="en-US" sz="1100" dirty="0"/>
              <a:t> </a:t>
            </a:r>
            <a:r>
              <a:rPr lang="en-US" sz="1100" dirty="0" err="1"/>
              <a:t>aflat</a:t>
            </a:r>
            <a:r>
              <a:rPr lang="en-US" sz="1100" dirty="0"/>
              <a:t> </a:t>
            </a:r>
            <a:r>
              <a:rPr lang="en-US" sz="1100" dirty="0" err="1"/>
              <a:t>în</a:t>
            </a:r>
            <a:r>
              <a:rPr lang="en-US" sz="1100" dirty="0"/>
              <a:t> </a:t>
            </a:r>
            <a:r>
              <a:rPr lang="en-US" sz="1100" dirty="0" err="1"/>
              <a:t>proprietatea</a:t>
            </a:r>
            <a:r>
              <a:rPr lang="en-US" sz="1100" dirty="0"/>
              <a:t> </a:t>
            </a:r>
            <a:r>
              <a:rPr lang="en-US" sz="1100" dirty="0" err="1"/>
              <a:t>acestei</a:t>
            </a:r>
            <a:r>
              <a:rPr lang="en-US" sz="1100" dirty="0"/>
              <a:t> </a:t>
            </a:r>
            <a:r>
              <a:rPr lang="en-US" sz="1100" dirty="0" err="1"/>
              <a:t>persoane</a:t>
            </a:r>
            <a:r>
              <a:rPr lang="en-US" sz="1100" dirty="0"/>
              <a:t>), </a:t>
            </a:r>
            <a:r>
              <a:rPr lang="en-US" sz="1100" dirty="0" err="1"/>
              <a:t>astfel</a:t>
            </a:r>
            <a:r>
              <a:rPr lang="en-US" sz="1100" dirty="0"/>
              <a:t> cum </a:t>
            </a:r>
            <a:r>
              <a:rPr lang="en-US" sz="1100" dirty="0" err="1"/>
              <a:t>acest</a:t>
            </a:r>
            <a:r>
              <a:rPr lang="en-US" sz="1100" dirty="0"/>
              <a:t> </a:t>
            </a:r>
            <a:r>
              <a:rPr lang="en-US" sz="1100" dirty="0" err="1"/>
              <a:t>sechestru</a:t>
            </a:r>
            <a:r>
              <a:rPr lang="en-US" sz="1100" dirty="0"/>
              <a:t> a </a:t>
            </a:r>
            <a:r>
              <a:rPr lang="en-US" sz="1100" dirty="0" err="1"/>
              <a:t>fost</a:t>
            </a:r>
            <a:r>
              <a:rPr lang="en-US" sz="1100" dirty="0"/>
              <a:t> </a:t>
            </a:r>
            <a:r>
              <a:rPr lang="en-US" sz="1100" dirty="0" err="1"/>
              <a:t>aplicat</a:t>
            </a:r>
            <a:r>
              <a:rPr lang="en-US" sz="1100" dirty="0"/>
              <a:t> </a:t>
            </a:r>
            <a:r>
              <a:rPr lang="en-US" sz="1100" dirty="0" err="1"/>
              <a:t>prin</a:t>
            </a:r>
            <a:r>
              <a:rPr lang="en-US" sz="1100" dirty="0"/>
              <a:t> </a:t>
            </a:r>
            <a:r>
              <a:rPr lang="en-US" sz="1100" dirty="0" err="1"/>
              <a:t>procesul</a:t>
            </a:r>
            <a:r>
              <a:rPr lang="en-US" sz="1100" dirty="0"/>
              <a:t> verbal din 03.03.2017.</a:t>
            </a:r>
          </a:p>
          <a:p>
            <a:r>
              <a:rPr lang="ro-RO" sz="1100" dirty="0"/>
              <a:t>(CAB dp 345/08.07.2025)</a:t>
            </a:r>
          </a:p>
          <a:p>
            <a:r>
              <a:rPr lang="ro-RO" sz="1100" i="1" dirty="0">
                <a:solidFill>
                  <a:srgbClr val="7030A0"/>
                </a:solidFill>
              </a:rPr>
              <a:t>A se vedea și </a:t>
            </a:r>
            <a:r>
              <a:rPr lang="ro-RO" sz="1100" b="1" i="1" dirty="0">
                <a:solidFill>
                  <a:srgbClr val="7030A0"/>
                </a:solidFill>
              </a:rPr>
              <a:t>insolvența</a:t>
            </a:r>
            <a:r>
              <a:rPr lang="ro-RO" sz="1100" i="1" dirty="0">
                <a:solidFill>
                  <a:srgbClr val="7030A0"/>
                </a:solidFill>
              </a:rPr>
              <a:t> – slide separat.</a:t>
            </a:r>
            <a:endParaRPr lang="en-US" sz="1100" i="1" dirty="0">
              <a:solidFill>
                <a:srgbClr val="7030A0"/>
              </a:solidFill>
            </a:endParaRPr>
          </a:p>
        </p:txBody>
      </p:sp>
    </p:spTree>
    <p:extLst>
      <p:ext uri="{BB962C8B-B14F-4D97-AF65-F5344CB8AC3E}">
        <p14:creationId xmlns:p14="http://schemas.microsoft.com/office/powerpoint/2010/main" val="3986448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3864D-BA8D-E264-D0D0-DE664BB01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9CBDB-FFFA-EC7B-BED7-276E07603963}"/>
              </a:ext>
            </a:extLst>
          </p:cNvPr>
          <p:cNvSpPr>
            <a:spLocks noGrp="1"/>
          </p:cNvSpPr>
          <p:nvPr>
            <p:ph type="title"/>
          </p:nvPr>
        </p:nvSpPr>
        <p:spPr/>
        <p:txBody>
          <a:bodyPr>
            <a:normAutofit/>
          </a:bodyPr>
          <a:lstStyle/>
          <a:p>
            <a:pPr algn="ctr"/>
            <a:r>
              <a:rPr lang="ro-RO" sz="3200" b="1">
                <a:solidFill>
                  <a:srgbClr val="0070C0"/>
                </a:solidFill>
              </a:rPr>
              <a:t>Sechestru penal vs insolvență</a:t>
            </a:r>
            <a:endParaRPr lang="en-US" sz="3200" b="1">
              <a:solidFill>
                <a:srgbClr val="0070C0"/>
              </a:solidFill>
            </a:endParaRPr>
          </a:p>
        </p:txBody>
      </p:sp>
      <p:sp>
        <p:nvSpPr>
          <p:cNvPr id="3" name="Content Placeholder 2">
            <a:extLst>
              <a:ext uri="{FF2B5EF4-FFF2-40B4-BE49-F238E27FC236}">
                <a16:creationId xmlns:a16="http://schemas.microsoft.com/office/drawing/2014/main" id="{F91E49E1-4686-CE24-15DE-4DC9E76FE1DB}"/>
              </a:ext>
            </a:extLst>
          </p:cNvPr>
          <p:cNvSpPr>
            <a:spLocks noGrp="1"/>
          </p:cNvSpPr>
          <p:nvPr>
            <p:ph idx="1"/>
          </p:nvPr>
        </p:nvSpPr>
        <p:spPr/>
        <p:txBody>
          <a:bodyPr>
            <a:normAutofit fontScale="85000" lnSpcReduction="10000"/>
          </a:bodyPr>
          <a:lstStyle/>
          <a:p>
            <a:r>
              <a:rPr lang="ro-RO"/>
              <a:t>HP civil 1/2020</a:t>
            </a:r>
          </a:p>
          <a:p>
            <a:r>
              <a:rPr lang="en-US" i="1"/>
              <a:t>În interpretarea dispozițiilor art. 91 alin. (1), art. 102 alin. (8) şi art. 154-158 din Legea nr. 85/2014 privind procedurile de prevenire a insolvenţei şi de insolvenţă, cu modificările şi completările ulterioare, raportat la dispozițiile art. 249 alin. (1) și (2) din Codul de procedură penală [respectiv art. 163 alin. (1) şi (2) din Codul de procedură penală de la 1968], </a:t>
            </a:r>
            <a:r>
              <a:rPr lang="en-US" b="1" i="1">
                <a:solidFill>
                  <a:srgbClr val="00B0F0"/>
                </a:solidFill>
              </a:rPr>
              <a:t>existența unor măsuri asigurătorii </a:t>
            </a:r>
            <a:r>
              <a:rPr lang="en-US" i="1"/>
              <a:t>înființate în cadrul unui </a:t>
            </a:r>
            <a:r>
              <a:rPr lang="en-US" i="1">
                <a:solidFill>
                  <a:srgbClr val="00B0F0"/>
                </a:solidFill>
              </a:rPr>
              <a:t>proces penal </a:t>
            </a:r>
            <a:r>
              <a:rPr lang="en-US" i="1"/>
              <a:t>asupra bunurilor unei persoane juridice, </a:t>
            </a:r>
            <a:r>
              <a:rPr lang="en-US" b="1" i="1">
                <a:solidFill>
                  <a:srgbClr val="00B0F0"/>
                </a:solidFill>
              </a:rPr>
              <a:t>anterior</a:t>
            </a:r>
            <a:r>
              <a:rPr lang="en-US" i="1">
                <a:solidFill>
                  <a:srgbClr val="00B0F0"/>
                </a:solidFill>
              </a:rPr>
              <a:t> deschiderii procedurii insolvenței</a:t>
            </a:r>
            <a:r>
              <a:rPr lang="en-US" i="1"/>
              <a:t>, în vederea confiscării speciale, a reparării pagubei produse prin infracțiune sau a garantării executării cheltuielilor judiciare: a) </a:t>
            </a:r>
            <a:r>
              <a:rPr lang="en-US" i="1">
                <a:solidFill>
                  <a:srgbClr val="00B0F0"/>
                </a:solidFill>
              </a:rPr>
              <a:t>nu suspendă </a:t>
            </a:r>
            <a:r>
              <a:rPr lang="en-US" i="1"/>
              <a:t>procedura de </a:t>
            </a:r>
            <a:r>
              <a:rPr lang="en-US" b="1" i="1">
                <a:solidFill>
                  <a:srgbClr val="00B0F0"/>
                </a:solidFill>
              </a:rPr>
              <a:t>lichidare</a:t>
            </a:r>
            <a:r>
              <a:rPr lang="en-US" i="1"/>
              <a:t> prevăzută de Legea nr. 85/2014 în ceea ce privește bunul sechestrat; b) </a:t>
            </a:r>
            <a:r>
              <a:rPr lang="en-US" i="1">
                <a:solidFill>
                  <a:srgbClr val="00B0F0"/>
                </a:solidFill>
              </a:rPr>
              <a:t>nu este de natură a indisponibiliza </a:t>
            </a:r>
            <a:r>
              <a:rPr lang="en-US" i="1"/>
              <a:t>bunul asupra căruia a fost începută procedura de valorificare conform dispozițiilor Legii nr. 85/2014; c) </a:t>
            </a:r>
            <a:r>
              <a:rPr lang="en-US" i="1">
                <a:solidFill>
                  <a:srgbClr val="00B0F0"/>
                </a:solidFill>
              </a:rPr>
              <a:t>nu împiedică lichidarea </a:t>
            </a:r>
            <a:r>
              <a:rPr lang="en-US" i="1"/>
              <a:t>bunurilor efectuată de lichidatorul judiciar în exercitarea atribuțiilor conferite de Legea nr. 85/2014.</a:t>
            </a:r>
            <a:endParaRPr lang="en-US"/>
          </a:p>
        </p:txBody>
      </p:sp>
    </p:spTree>
    <p:extLst>
      <p:ext uri="{BB962C8B-B14F-4D97-AF65-F5344CB8AC3E}">
        <p14:creationId xmlns:p14="http://schemas.microsoft.com/office/powerpoint/2010/main" val="2339231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BE2C1-A511-0F8B-F879-7C09BEFA2A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53CB14-7205-7D12-5DE8-149153ACEE77}"/>
              </a:ext>
            </a:extLst>
          </p:cNvPr>
          <p:cNvSpPr>
            <a:spLocks noGrp="1"/>
          </p:cNvSpPr>
          <p:nvPr>
            <p:ph type="title"/>
          </p:nvPr>
        </p:nvSpPr>
        <p:spPr/>
        <p:txBody>
          <a:bodyPr>
            <a:normAutofit/>
          </a:bodyPr>
          <a:lstStyle/>
          <a:p>
            <a:pPr algn="ctr"/>
            <a:r>
              <a:rPr lang="ro-RO" sz="3200" b="1">
                <a:solidFill>
                  <a:srgbClr val="0070C0"/>
                </a:solidFill>
              </a:rPr>
              <a:t>Scurt istoric. Vechiul/noul Cpp. Modificari (recente)</a:t>
            </a:r>
            <a:endParaRPr lang="en-US" sz="3200" b="1">
              <a:solidFill>
                <a:srgbClr val="0070C0"/>
              </a:solidFill>
            </a:endParaRPr>
          </a:p>
        </p:txBody>
      </p:sp>
      <p:sp>
        <p:nvSpPr>
          <p:cNvPr id="3" name="Content Placeholder 2">
            <a:extLst>
              <a:ext uri="{FF2B5EF4-FFF2-40B4-BE49-F238E27FC236}">
                <a16:creationId xmlns:a16="http://schemas.microsoft.com/office/drawing/2014/main" id="{FFFF0734-61FA-D3D6-6050-5B65B4AA3339}"/>
              </a:ext>
            </a:extLst>
          </p:cNvPr>
          <p:cNvSpPr>
            <a:spLocks noGrp="1"/>
          </p:cNvSpPr>
          <p:nvPr>
            <p:ph idx="1"/>
          </p:nvPr>
        </p:nvSpPr>
        <p:spPr/>
        <p:txBody>
          <a:bodyPr>
            <a:normAutofit/>
          </a:bodyPr>
          <a:lstStyle/>
          <a:p>
            <a:r>
              <a:rPr lang="ro-RO" sz="1500" dirty="0"/>
              <a:t>Evoluția instituției</a:t>
            </a:r>
          </a:p>
          <a:p>
            <a:r>
              <a:rPr lang="ro-RO" sz="1500" b="1" u="sng" dirty="0"/>
              <a:t>Vechiul CPP </a:t>
            </a:r>
            <a:r>
              <a:rPr lang="en-US" sz="1500" i="1" dirty="0" err="1">
                <a:solidFill>
                  <a:schemeClr val="bg1">
                    <a:lumMod val="75000"/>
                  </a:schemeClr>
                </a:solidFill>
              </a:rPr>
              <a:t>În</a:t>
            </a:r>
            <a:r>
              <a:rPr lang="en-US" sz="1500" i="1" dirty="0">
                <a:solidFill>
                  <a:schemeClr val="bg1">
                    <a:lumMod val="75000"/>
                  </a:schemeClr>
                </a:solidFill>
              </a:rPr>
              <a:t> contra </a:t>
            </a:r>
            <a:r>
              <a:rPr lang="en-US" sz="1500" i="1" dirty="0" err="1">
                <a:solidFill>
                  <a:schemeClr val="bg1">
                    <a:lumMod val="75000"/>
                  </a:schemeClr>
                </a:solidFill>
              </a:rPr>
              <a:t>măsurii</a:t>
            </a:r>
            <a:r>
              <a:rPr lang="en-US" sz="1500" i="1" dirty="0">
                <a:solidFill>
                  <a:schemeClr val="bg1">
                    <a:lumMod val="75000"/>
                  </a:schemeClr>
                </a:solidFill>
              </a:rPr>
              <a:t> </a:t>
            </a:r>
            <a:r>
              <a:rPr lang="en-US" sz="1500" i="1" dirty="0" err="1">
                <a:solidFill>
                  <a:schemeClr val="bg1">
                    <a:lumMod val="75000"/>
                  </a:schemeClr>
                </a:solidFill>
              </a:rPr>
              <a:t>asigurătorii</a:t>
            </a:r>
            <a:r>
              <a:rPr lang="en-US" sz="1500" i="1" dirty="0">
                <a:solidFill>
                  <a:schemeClr val="bg1">
                    <a:lumMod val="75000"/>
                  </a:schemeClr>
                </a:solidFill>
              </a:rPr>
              <a:t> </a:t>
            </a:r>
            <a:r>
              <a:rPr lang="en-US" sz="1500" i="1" dirty="0" err="1">
                <a:solidFill>
                  <a:schemeClr val="bg1">
                    <a:lumMod val="75000"/>
                  </a:schemeClr>
                </a:solidFill>
              </a:rPr>
              <a:t>luate</a:t>
            </a:r>
            <a:r>
              <a:rPr lang="en-US" sz="1500" i="1" dirty="0">
                <a:solidFill>
                  <a:schemeClr val="bg1">
                    <a:lumMod val="75000"/>
                  </a:schemeClr>
                </a:solidFill>
              </a:rPr>
              <a:t> </a:t>
            </a:r>
            <a:r>
              <a:rPr lang="en-US" sz="1500" i="1" dirty="0" err="1">
                <a:solidFill>
                  <a:schemeClr val="bg1">
                    <a:lumMod val="75000"/>
                  </a:schemeClr>
                </a:solidFill>
              </a:rPr>
              <a:t>şi</a:t>
            </a:r>
            <a:r>
              <a:rPr lang="en-US" sz="1500" i="1" dirty="0">
                <a:solidFill>
                  <a:schemeClr val="bg1">
                    <a:lumMod val="75000"/>
                  </a:schemeClr>
                </a:solidFill>
              </a:rPr>
              <a:t> a </a:t>
            </a:r>
            <a:r>
              <a:rPr lang="en-US" sz="1500" i="1" dirty="0" err="1">
                <a:solidFill>
                  <a:schemeClr val="bg1">
                    <a:lumMod val="75000"/>
                  </a:schemeClr>
                </a:solidFill>
              </a:rPr>
              <a:t>modului</a:t>
            </a:r>
            <a:r>
              <a:rPr lang="en-US" sz="1500" i="1" dirty="0">
                <a:solidFill>
                  <a:schemeClr val="bg1">
                    <a:lumMod val="75000"/>
                  </a:schemeClr>
                </a:solidFill>
              </a:rPr>
              <a:t> de </a:t>
            </a:r>
            <a:r>
              <a:rPr lang="en-US" sz="1500" i="1" dirty="0" err="1">
                <a:solidFill>
                  <a:schemeClr val="bg1">
                    <a:lumMod val="75000"/>
                  </a:schemeClr>
                </a:solidFill>
              </a:rPr>
              <a:t>aducere</a:t>
            </a:r>
            <a:r>
              <a:rPr lang="en-US" sz="1500" i="1" dirty="0">
                <a:solidFill>
                  <a:schemeClr val="bg1">
                    <a:lumMod val="75000"/>
                  </a:schemeClr>
                </a:solidFill>
              </a:rPr>
              <a:t> la </a:t>
            </a:r>
            <a:r>
              <a:rPr lang="en-US" sz="1500" i="1" dirty="0" err="1">
                <a:solidFill>
                  <a:schemeClr val="bg1">
                    <a:lumMod val="75000"/>
                  </a:schemeClr>
                </a:solidFill>
              </a:rPr>
              <a:t>îndeplinire</a:t>
            </a:r>
            <a:r>
              <a:rPr lang="en-US" sz="1500" i="1" dirty="0">
                <a:solidFill>
                  <a:schemeClr val="bg1">
                    <a:lumMod val="75000"/>
                  </a:schemeClr>
                </a:solidFill>
              </a:rPr>
              <a:t> a </a:t>
            </a:r>
            <a:r>
              <a:rPr lang="en-US" sz="1500" i="1" dirty="0" err="1">
                <a:solidFill>
                  <a:schemeClr val="bg1">
                    <a:lumMod val="75000"/>
                  </a:schemeClr>
                </a:solidFill>
              </a:rPr>
              <a:t>acesteia</a:t>
            </a:r>
            <a:r>
              <a:rPr lang="en-US" sz="1500" i="1" dirty="0">
                <a:solidFill>
                  <a:schemeClr val="bg1">
                    <a:lumMod val="75000"/>
                  </a:schemeClr>
                </a:solidFill>
              </a:rPr>
              <a:t>, </a:t>
            </a:r>
            <a:r>
              <a:rPr lang="en-US" sz="1500" i="1" dirty="0" err="1">
                <a:solidFill>
                  <a:schemeClr val="bg1">
                    <a:lumMod val="75000"/>
                  </a:schemeClr>
                </a:solidFill>
              </a:rPr>
              <a:t>învinuitul</a:t>
            </a:r>
            <a:r>
              <a:rPr lang="en-US" sz="1500" i="1" dirty="0">
                <a:solidFill>
                  <a:schemeClr val="bg1">
                    <a:lumMod val="75000"/>
                  </a:schemeClr>
                </a:solidFill>
              </a:rPr>
              <a:t> </a:t>
            </a:r>
            <a:r>
              <a:rPr lang="en-US" sz="1500" i="1" dirty="0" err="1">
                <a:solidFill>
                  <a:schemeClr val="bg1">
                    <a:lumMod val="75000"/>
                  </a:schemeClr>
                </a:solidFill>
              </a:rPr>
              <a:t>sau</a:t>
            </a:r>
            <a:r>
              <a:rPr lang="en-US" sz="1500" i="1" dirty="0">
                <a:solidFill>
                  <a:schemeClr val="bg1">
                    <a:lumMod val="75000"/>
                  </a:schemeClr>
                </a:solidFill>
              </a:rPr>
              <a:t> </a:t>
            </a:r>
            <a:r>
              <a:rPr lang="en-US" sz="1500" i="1" dirty="0" err="1">
                <a:solidFill>
                  <a:schemeClr val="bg1">
                    <a:lumMod val="75000"/>
                  </a:schemeClr>
                </a:solidFill>
              </a:rPr>
              <a:t>inculpatul</a:t>
            </a:r>
            <a:r>
              <a:rPr lang="en-US" sz="1500" i="1" dirty="0">
                <a:solidFill>
                  <a:schemeClr val="bg1">
                    <a:lumMod val="75000"/>
                  </a:schemeClr>
                </a:solidFill>
              </a:rPr>
              <a:t>, </a:t>
            </a:r>
            <a:r>
              <a:rPr lang="en-US" sz="1500" i="1" dirty="0" err="1">
                <a:solidFill>
                  <a:schemeClr val="bg1">
                    <a:lumMod val="75000"/>
                  </a:schemeClr>
                </a:solidFill>
              </a:rPr>
              <a:t>partea</a:t>
            </a:r>
            <a:r>
              <a:rPr lang="en-US" sz="1500" i="1" dirty="0">
                <a:solidFill>
                  <a:schemeClr val="bg1">
                    <a:lumMod val="75000"/>
                  </a:schemeClr>
                </a:solidFill>
              </a:rPr>
              <a:t> </a:t>
            </a:r>
            <a:r>
              <a:rPr lang="en-US" sz="1500" i="1" dirty="0" err="1">
                <a:solidFill>
                  <a:schemeClr val="bg1">
                    <a:lumMod val="75000"/>
                  </a:schemeClr>
                </a:solidFill>
              </a:rPr>
              <a:t>responsabilă</a:t>
            </a:r>
            <a:r>
              <a:rPr lang="en-US" sz="1500" i="1" dirty="0">
                <a:solidFill>
                  <a:schemeClr val="bg1">
                    <a:lumMod val="75000"/>
                  </a:schemeClr>
                </a:solidFill>
              </a:rPr>
              <a:t> </a:t>
            </a:r>
            <a:r>
              <a:rPr lang="en-US" sz="1500" i="1" dirty="0" err="1">
                <a:solidFill>
                  <a:schemeClr val="bg1">
                    <a:lumMod val="75000"/>
                  </a:schemeClr>
                </a:solidFill>
              </a:rPr>
              <a:t>civilmente</a:t>
            </a:r>
            <a:r>
              <a:rPr lang="en-US" sz="1500" i="1" dirty="0">
                <a:solidFill>
                  <a:schemeClr val="bg1">
                    <a:lumMod val="75000"/>
                  </a:schemeClr>
                </a:solidFill>
              </a:rPr>
              <a:t>, precum </a:t>
            </a:r>
            <a:r>
              <a:rPr lang="en-US" sz="1500" i="1" dirty="0" err="1">
                <a:solidFill>
                  <a:schemeClr val="bg1">
                    <a:lumMod val="75000"/>
                  </a:schemeClr>
                </a:solidFill>
              </a:rPr>
              <a:t>şi</a:t>
            </a:r>
            <a:r>
              <a:rPr lang="en-US" sz="1500" i="1" dirty="0">
                <a:solidFill>
                  <a:schemeClr val="bg1">
                    <a:lumMod val="75000"/>
                  </a:schemeClr>
                </a:solidFill>
              </a:rPr>
              <a:t> </a:t>
            </a:r>
            <a:r>
              <a:rPr lang="en-US" sz="1500" i="1" dirty="0" err="1">
                <a:solidFill>
                  <a:schemeClr val="bg1">
                    <a:lumMod val="75000"/>
                  </a:schemeClr>
                </a:solidFill>
              </a:rPr>
              <a:t>orice</a:t>
            </a:r>
            <a:r>
              <a:rPr lang="en-US" sz="1500" i="1" dirty="0">
                <a:solidFill>
                  <a:schemeClr val="bg1">
                    <a:lumMod val="75000"/>
                  </a:schemeClr>
                </a:solidFill>
              </a:rPr>
              <a:t> </a:t>
            </a:r>
            <a:r>
              <a:rPr lang="en-US" sz="1500" i="1" dirty="0" err="1">
                <a:solidFill>
                  <a:schemeClr val="bg1">
                    <a:lumMod val="75000"/>
                  </a:schemeClr>
                </a:solidFill>
              </a:rPr>
              <a:t>altă</a:t>
            </a:r>
            <a:r>
              <a:rPr lang="en-US" sz="1500" i="1" dirty="0">
                <a:solidFill>
                  <a:schemeClr val="bg1">
                    <a:lumMod val="75000"/>
                  </a:schemeClr>
                </a:solidFill>
              </a:rPr>
              <a:t> </a:t>
            </a:r>
            <a:r>
              <a:rPr lang="en-US" sz="1500" i="1" dirty="0" err="1">
                <a:solidFill>
                  <a:schemeClr val="bg1">
                    <a:lumMod val="75000"/>
                  </a:schemeClr>
                </a:solidFill>
              </a:rPr>
              <a:t>persoană</a:t>
            </a:r>
            <a:r>
              <a:rPr lang="en-US" sz="1500" i="1" dirty="0">
                <a:solidFill>
                  <a:schemeClr val="bg1">
                    <a:lumMod val="75000"/>
                  </a:schemeClr>
                </a:solidFill>
              </a:rPr>
              <a:t> </a:t>
            </a:r>
            <a:r>
              <a:rPr lang="en-US" sz="1500" i="1" dirty="0" err="1">
                <a:solidFill>
                  <a:schemeClr val="bg1">
                    <a:lumMod val="75000"/>
                  </a:schemeClr>
                </a:solidFill>
              </a:rPr>
              <a:t>interesată</a:t>
            </a:r>
            <a:r>
              <a:rPr lang="en-US" sz="1500" i="1" dirty="0">
                <a:solidFill>
                  <a:schemeClr val="bg1">
                    <a:lumMod val="75000"/>
                  </a:schemeClr>
                </a:solidFill>
              </a:rPr>
              <a:t> se pot </a:t>
            </a:r>
            <a:r>
              <a:rPr lang="en-US" sz="1500" i="1" dirty="0" err="1">
                <a:solidFill>
                  <a:schemeClr val="bg1">
                    <a:lumMod val="75000"/>
                  </a:schemeClr>
                </a:solidFill>
              </a:rPr>
              <a:t>plânge</a:t>
            </a:r>
            <a:r>
              <a:rPr lang="en-US" sz="1500" i="1" dirty="0">
                <a:solidFill>
                  <a:schemeClr val="bg1">
                    <a:lumMod val="75000"/>
                  </a:schemeClr>
                </a:solidFill>
              </a:rPr>
              <a:t> </a:t>
            </a:r>
            <a:r>
              <a:rPr lang="en-US" sz="1500" b="1" i="1" u="sng" dirty="0" err="1">
                <a:solidFill>
                  <a:schemeClr val="bg1">
                    <a:lumMod val="75000"/>
                  </a:schemeClr>
                </a:solidFill>
              </a:rPr>
              <a:t>procurorului</a:t>
            </a:r>
            <a:r>
              <a:rPr lang="en-US" sz="1500" i="1" dirty="0">
                <a:solidFill>
                  <a:schemeClr val="bg1">
                    <a:lumMod val="75000"/>
                  </a:schemeClr>
                </a:solidFill>
              </a:rPr>
              <a:t> </a:t>
            </a:r>
            <a:r>
              <a:rPr lang="en-US" sz="1500" i="1" dirty="0" err="1">
                <a:solidFill>
                  <a:schemeClr val="bg1">
                    <a:lumMod val="75000"/>
                  </a:schemeClr>
                </a:solidFill>
              </a:rPr>
              <a:t>sau</a:t>
            </a:r>
            <a:r>
              <a:rPr lang="en-US" sz="1500" i="1" dirty="0">
                <a:solidFill>
                  <a:schemeClr val="bg1">
                    <a:lumMod val="75000"/>
                  </a:schemeClr>
                </a:solidFill>
              </a:rPr>
              <a:t> </a:t>
            </a:r>
            <a:r>
              <a:rPr lang="en-US" sz="1500" b="1" i="1" u="sng" dirty="0" err="1">
                <a:solidFill>
                  <a:schemeClr val="bg1">
                    <a:lumMod val="75000"/>
                  </a:schemeClr>
                </a:solidFill>
              </a:rPr>
              <a:t>instanţei</a:t>
            </a:r>
            <a:r>
              <a:rPr lang="en-US" sz="1500" b="1" i="1" u="sng" dirty="0">
                <a:solidFill>
                  <a:schemeClr val="bg1">
                    <a:lumMod val="75000"/>
                  </a:schemeClr>
                </a:solidFill>
              </a:rPr>
              <a:t> de </a:t>
            </a:r>
            <a:r>
              <a:rPr lang="en-US" sz="1500" b="1" i="1" u="sng" dirty="0" err="1">
                <a:solidFill>
                  <a:schemeClr val="bg1">
                    <a:lumMod val="75000"/>
                  </a:schemeClr>
                </a:solidFill>
              </a:rPr>
              <a:t>judecată</a:t>
            </a:r>
            <a:r>
              <a:rPr lang="en-US" sz="1500" i="1" dirty="0">
                <a:solidFill>
                  <a:schemeClr val="bg1">
                    <a:lumMod val="75000"/>
                  </a:schemeClr>
                </a:solidFill>
              </a:rPr>
              <a:t>, </a:t>
            </a:r>
            <a:r>
              <a:rPr lang="en-US" sz="1500" i="1" dirty="0" err="1">
                <a:solidFill>
                  <a:schemeClr val="bg1">
                    <a:lumMod val="75000"/>
                  </a:schemeClr>
                </a:solidFill>
              </a:rPr>
              <a:t>în</a:t>
            </a:r>
            <a:r>
              <a:rPr lang="en-US" sz="1500" i="1" dirty="0">
                <a:solidFill>
                  <a:schemeClr val="bg1">
                    <a:lumMod val="75000"/>
                  </a:schemeClr>
                </a:solidFill>
              </a:rPr>
              <a:t> </a:t>
            </a:r>
            <a:r>
              <a:rPr lang="en-US" sz="1500" i="1" dirty="0" err="1">
                <a:solidFill>
                  <a:schemeClr val="bg1">
                    <a:lumMod val="75000"/>
                  </a:schemeClr>
                </a:solidFill>
              </a:rPr>
              <a:t>orice</a:t>
            </a:r>
            <a:r>
              <a:rPr lang="en-US" sz="1500" i="1" dirty="0">
                <a:solidFill>
                  <a:schemeClr val="bg1">
                    <a:lumMod val="75000"/>
                  </a:schemeClr>
                </a:solidFill>
              </a:rPr>
              <a:t> </a:t>
            </a:r>
            <a:r>
              <a:rPr lang="en-US" sz="1500" i="1" dirty="0" err="1">
                <a:solidFill>
                  <a:schemeClr val="bg1">
                    <a:lumMod val="75000"/>
                  </a:schemeClr>
                </a:solidFill>
              </a:rPr>
              <a:t>fază</a:t>
            </a:r>
            <a:r>
              <a:rPr lang="en-US" sz="1500" i="1" dirty="0">
                <a:solidFill>
                  <a:schemeClr val="bg1">
                    <a:lumMod val="75000"/>
                  </a:schemeClr>
                </a:solidFill>
              </a:rPr>
              <a:t> a </a:t>
            </a:r>
            <a:r>
              <a:rPr lang="en-US" sz="1500" i="1" dirty="0" err="1">
                <a:solidFill>
                  <a:schemeClr val="bg1">
                    <a:lumMod val="75000"/>
                  </a:schemeClr>
                </a:solidFill>
              </a:rPr>
              <a:t>procesului</a:t>
            </a:r>
            <a:r>
              <a:rPr lang="en-US" sz="1500" i="1" dirty="0">
                <a:solidFill>
                  <a:schemeClr val="bg1">
                    <a:lumMod val="75000"/>
                  </a:schemeClr>
                </a:solidFill>
              </a:rPr>
              <a:t> penal.</a:t>
            </a:r>
            <a:r>
              <a:rPr lang="ro-RO" sz="1500" i="1" dirty="0">
                <a:solidFill>
                  <a:schemeClr val="bg1">
                    <a:lumMod val="75000"/>
                  </a:schemeClr>
                </a:solidFill>
              </a:rPr>
              <a:t> (</a:t>
            </a:r>
            <a:r>
              <a:rPr lang="ro-RO" sz="1500" dirty="0"/>
              <a:t>art. 168 alin. 1 VCPP 1968 modif. 2003</a:t>
            </a:r>
            <a:r>
              <a:rPr lang="ro-RO" sz="1500" i="1" dirty="0">
                <a:solidFill>
                  <a:schemeClr val="bg1">
                    <a:lumMod val="75000"/>
                  </a:schemeClr>
                </a:solidFill>
              </a:rPr>
              <a:t>) </a:t>
            </a:r>
            <a:r>
              <a:rPr lang="ro-RO" sz="1500" b="1" i="1" u="sng" dirty="0">
                <a:solidFill>
                  <a:srgbClr val="0070C0"/>
                </a:solidFill>
              </a:rPr>
              <a:t>RIL 71/2017 </a:t>
            </a:r>
            <a:r>
              <a:rPr lang="ro-RO" sz="1500" i="1" dirty="0">
                <a:solidFill>
                  <a:schemeClr val="bg1">
                    <a:lumMod val="75000"/>
                  </a:schemeClr>
                </a:solidFill>
              </a:rPr>
              <a:t>= </a:t>
            </a:r>
            <a:r>
              <a:rPr lang="en-US" sz="1500" i="1" dirty="0" err="1"/>
              <a:t>Competenţa</a:t>
            </a:r>
            <a:r>
              <a:rPr lang="en-US" sz="1500" i="1" dirty="0"/>
              <a:t> de a </a:t>
            </a:r>
            <a:r>
              <a:rPr lang="en-US" sz="1500" i="1" dirty="0" err="1"/>
              <a:t>soluţiona</a:t>
            </a:r>
            <a:r>
              <a:rPr lang="en-US" sz="1500" i="1" dirty="0"/>
              <a:t> </a:t>
            </a:r>
            <a:r>
              <a:rPr lang="en-US" sz="1500" i="1" dirty="0" err="1"/>
              <a:t>plângerea</a:t>
            </a:r>
            <a:r>
              <a:rPr lang="en-US" sz="1500" i="1" dirty="0"/>
              <a:t> </a:t>
            </a:r>
            <a:r>
              <a:rPr lang="en-US" sz="1500" i="1" dirty="0" err="1"/>
              <a:t>formulată</a:t>
            </a:r>
            <a:r>
              <a:rPr lang="en-US" sz="1500" i="1" dirty="0"/>
              <a:t> </a:t>
            </a:r>
            <a:r>
              <a:rPr lang="en-US" sz="1500" i="1" dirty="0" err="1"/>
              <a:t>în</a:t>
            </a:r>
            <a:r>
              <a:rPr lang="en-US" sz="1500" i="1" dirty="0"/>
              <a:t> </a:t>
            </a:r>
            <a:r>
              <a:rPr lang="en-US" sz="1500" i="1" dirty="0" err="1"/>
              <a:t>temeiul</a:t>
            </a:r>
            <a:r>
              <a:rPr lang="en-US" sz="1500" i="1" dirty="0"/>
              <a:t> art. 168 </a:t>
            </a:r>
            <a:r>
              <a:rPr lang="ro-RO" sz="1500" i="1" dirty="0"/>
              <a:t>CPP</a:t>
            </a:r>
            <a:r>
              <a:rPr lang="en-US" sz="1500" i="1" dirty="0"/>
              <a:t> </a:t>
            </a:r>
            <a:r>
              <a:rPr lang="en-US" sz="1500" i="1" dirty="0" err="1"/>
              <a:t>revine</a:t>
            </a:r>
            <a:r>
              <a:rPr lang="en-US" sz="1500" i="1" dirty="0"/>
              <a:t> </a:t>
            </a:r>
            <a:r>
              <a:rPr lang="en-US" sz="1500" i="1" dirty="0" err="1"/>
              <a:t>procurorului</a:t>
            </a:r>
            <a:r>
              <a:rPr lang="en-US" sz="1500" i="1" dirty="0"/>
              <a:t> </a:t>
            </a:r>
            <a:r>
              <a:rPr lang="en-US" sz="1500" i="1" dirty="0" err="1"/>
              <a:t>în</a:t>
            </a:r>
            <a:r>
              <a:rPr lang="en-US" sz="1500" i="1" dirty="0"/>
              <a:t> </a:t>
            </a:r>
            <a:r>
              <a:rPr lang="en-US" sz="1500" i="1" dirty="0" err="1"/>
              <a:t>cursul</a:t>
            </a:r>
            <a:r>
              <a:rPr lang="en-US" sz="1500" i="1" dirty="0"/>
              <a:t> </a:t>
            </a:r>
            <a:r>
              <a:rPr lang="en-US" sz="1500" i="1" dirty="0" err="1"/>
              <a:t>urmăririi</a:t>
            </a:r>
            <a:r>
              <a:rPr lang="en-US" sz="1500" i="1" dirty="0"/>
              <a:t> </a:t>
            </a:r>
            <a:r>
              <a:rPr lang="en-US" sz="1500" i="1" dirty="0" err="1"/>
              <a:t>penale</a:t>
            </a:r>
            <a:r>
              <a:rPr lang="en-US" sz="1500" i="1" dirty="0"/>
              <a:t> </a:t>
            </a:r>
            <a:r>
              <a:rPr lang="en-US" sz="1500" i="1" dirty="0" err="1"/>
              <a:t>şi</a:t>
            </a:r>
            <a:r>
              <a:rPr lang="en-US" sz="1500" i="1" dirty="0"/>
              <a:t>, </a:t>
            </a:r>
            <a:r>
              <a:rPr lang="en-US" sz="1500" i="1" dirty="0" err="1"/>
              <a:t>respectiv</a:t>
            </a:r>
            <a:r>
              <a:rPr lang="en-US" sz="1500" i="1" dirty="0"/>
              <a:t>, </a:t>
            </a:r>
            <a:r>
              <a:rPr lang="en-US" sz="1500" i="1" dirty="0" err="1"/>
              <a:t>instanţei</a:t>
            </a:r>
            <a:r>
              <a:rPr lang="en-US" sz="1500" i="1" dirty="0"/>
              <a:t> de </a:t>
            </a:r>
            <a:r>
              <a:rPr lang="en-US" sz="1500" i="1" dirty="0" err="1"/>
              <a:t>judecată</a:t>
            </a:r>
            <a:r>
              <a:rPr lang="en-US" sz="1500" i="1" dirty="0"/>
              <a:t> </a:t>
            </a:r>
            <a:r>
              <a:rPr lang="en-US" sz="1500" i="1" dirty="0" err="1"/>
              <a:t>în</a:t>
            </a:r>
            <a:r>
              <a:rPr lang="en-US" sz="1500" i="1" dirty="0"/>
              <a:t> </a:t>
            </a:r>
            <a:r>
              <a:rPr lang="en-US" sz="1500" i="1" dirty="0" err="1"/>
              <a:t>cursul</a:t>
            </a:r>
            <a:r>
              <a:rPr lang="en-US" sz="1500" i="1" dirty="0"/>
              <a:t> </a:t>
            </a:r>
            <a:r>
              <a:rPr lang="en-US" sz="1500" i="1" dirty="0" err="1"/>
              <a:t>judecăţii</a:t>
            </a:r>
            <a:r>
              <a:rPr lang="en-US" sz="1500" i="1" dirty="0"/>
              <a:t>.</a:t>
            </a:r>
            <a:endParaRPr lang="ro-RO" sz="1500" i="1" dirty="0">
              <a:solidFill>
                <a:schemeClr val="bg1">
                  <a:lumMod val="75000"/>
                </a:schemeClr>
              </a:solidFill>
            </a:endParaRPr>
          </a:p>
          <a:p>
            <a:r>
              <a:rPr lang="ro-RO" sz="1500" b="1" dirty="0"/>
              <a:t>Noul (actualul) CPP</a:t>
            </a:r>
          </a:p>
          <a:p>
            <a:r>
              <a:rPr lang="ro-RO" sz="1500" dirty="0"/>
              <a:t>Initial (2014</a:t>
            </a:r>
            <a:r>
              <a:rPr lang="ro-RO" sz="1500" dirty="0">
                <a:solidFill>
                  <a:srgbClr val="FF0000"/>
                </a:solidFill>
              </a:rPr>
              <a:t>/ modif. Lege 70/2025</a:t>
            </a:r>
            <a:r>
              <a:rPr lang="ro-RO" sz="1500" dirty="0"/>
              <a:t>)</a:t>
            </a:r>
          </a:p>
          <a:p>
            <a:r>
              <a:rPr lang="ro-RO" sz="1500" b="1" dirty="0"/>
              <a:t>Procuror – luare masura</a:t>
            </a:r>
          </a:p>
          <a:p>
            <a:r>
              <a:rPr lang="en-US" sz="1500" dirty="0"/>
              <a:t>Art. 250 </a:t>
            </a:r>
            <a:r>
              <a:rPr lang="en-US" sz="1500" dirty="0" err="1"/>
              <a:t>alin</a:t>
            </a:r>
            <a:r>
              <a:rPr lang="en-US" sz="1500" dirty="0"/>
              <a:t>. 1 </a:t>
            </a:r>
            <a:r>
              <a:rPr lang="en-US" sz="1500" dirty="0" err="1"/>
              <a:t>Cpp</a:t>
            </a:r>
            <a:r>
              <a:rPr lang="en-US" sz="1500" dirty="0"/>
              <a:t> </a:t>
            </a:r>
            <a:r>
              <a:rPr lang="en-US" sz="1500" dirty="0">
                <a:solidFill>
                  <a:srgbClr val="FF0000"/>
                </a:solidFill>
              </a:rPr>
              <a:t>(/</a:t>
            </a:r>
            <a:r>
              <a:rPr lang="en-US" sz="1500" dirty="0" err="1">
                <a:solidFill>
                  <a:srgbClr val="FF0000"/>
                </a:solidFill>
              </a:rPr>
              <a:t>modif</a:t>
            </a:r>
            <a:r>
              <a:rPr lang="en-US" sz="1500" dirty="0">
                <a:solidFill>
                  <a:srgbClr val="FF0000"/>
                </a:solidFill>
              </a:rPr>
              <a:t> </a:t>
            </a:r>
            <a:r>
              <a:rPr lang="ro-RO" sz="1500" dirty="0">
                <a:solidFill>
                  <a:srgbClr val="FF0000"/>
                </a:solidFill>
              </a:rPr>
              <a:t>Lege 70/</a:t>
            </a:r>
            <a:r>
              <a:rPr lang="en-US" sz="1500" dirty="0">
                <a:solidFill>
                  <a:srgbClr val="FF0000"/>
                </a:solidFill>
              </a:rPr>
              <a:t>2025</a:t>
            </a:r>
            <a:r>
              <a:rPr lang="en-US" sz="1500" dirty="0"/>
              <a:t>)</a:t>
            </a:r>
          </a:p>
          <a:p>
            <a:r>
              <a:rPr lang="en-US" sz="1500" dirty="0" err="1"/>
              <a:t>Împotriva</a:t>
            </a:r>
            <a:r>
              <a:rPr lang="en-US" sz="1500" dirty="0"/>
              <a:t> </a:t>
            </a:r>
            <a:r>
              <a:rPr lang="en-US" sz="1500" dirty="0" err="1"/>
              <a:t>măsurii</a:t>
            </a:r>
            <a:r>
              <a:rPr lang="en-US" sz="1500" dirty="0"/>
              <a:t> </a:t>
            </a:r>
            <a:r>
              <a:rPr lang="en-US" sz="1500" dirty="0" err="1"/>
              <a:t>asiguratorii</a:t>
            </a:r>
            <a:r>
              <a:rPr lang="en-US" sz="1500" dirty="0"/>
              <a:t> </a:t>
            </a:r>
            <a:r>
              <a:rPr lang="en-US" sz="1500" dirty="0">
                <a:solidFill>
                  <a:srgbClr val="FF0000"/>
                </a:solidFill>
              </a:rPr>
              <a:t>(/</a:t>
            </a:r>
            <a:r>
              <a:rPr lang="en-US" sz="1500" dirty="0" err="1">
                <a:solidFill>
                  <a:srgbClr val="FF0000"/>
                </a:solidFill>
              </a:rPr>
              <a:t>ordonanţei</a:t>
            </a:r>
            <a:r>
              <a:rPr lang="en-US" sz="1500" dirty="0">
                <a:solidFill>
                  <a:srgbClr val="FF0000"/>
                </a:solidFill>
              </a:rPr>
              <a:t> </a:t>
            </a:r>
            <a:r>
              <a:rPr lang="en-US" sz="1500" dirty="0" err="1">
                <a:solidFill>
                  <a:srgbClr val="FF0000"/>
                </a:solidFill>
              </a:rPr>
              <a:t>procurorului</a:t>
            </a:r>
            <a:r>
              <a:rPr lang="en-US" sz="1500" dirty="0"/>
              <a:t>) </a:t>
            </a:r>
            <a:r>
              <a:rPr lang="en-US" sz="1500" dirty="0" err="1"/>
              <a:t>sau</a:t>
            </a:r>
            <a:r>
              <a:rPr lang="en-US" sz="1500" dirty="0"/>
              <a:t> a </a:t>
            </a:r>
            <a:r>
              <a:rPr lang="en-US" sz="1500" dirty="0" err="1"/>
              <a:t>modului</a:t>
            </a:r>
            <a:r>
              <a:rPr lang="en-US" sz="1500" dirty="0"/>
              <a:t> de </a:t>
            </a:r>
            <a:r>
              <a:rPr lang="en-US" sz="1500" dirty="0" err="1"/>
              <a:t>aducere</a:t>
            </a:r>
            <a:r>
              <a:rPr lang="en-US" sz="1500" dirty="0"/>
              <a:t> la </a:t>
            </a:r>
            <a:r>
              <a:rPr lang="en-US" sz="1500" dirty="0" err="1"/>
              <a:t>îndeplinire</a:t>
            </a:r>
            <a:r>
              <a:rPr lang="en-US" sz="1500" dirty="0"/>
              <a:t> a </a:t>
            </a:r>
            <a:r>
              <a:rPr lang="en-US" sz="1500" dirty="0" err="1"/>
              <a:t>acesteia</a:t>
            </a:r>
            <a:r>
              <a:rPr lang="en-US" sz="1500" dirty="0"/>
              <a:t>, </a:t>
            </a:r>
            <a:r>
              <a:rPr lang="en-US" sz="1500" dirty="0" err="1"/>
              <a:t>suspectul</a:t>
            </a:r>
            <a:r>
              <a:rPr lang="en-US" sz="1500" dirty="0"/>
              <a:t>, </a:t>
            </a:r>
            <a:r>
              <a:rPr lang="en-US" sz="1500" dirty="0" err="1"/>
              <a:t>inculpatul</a:t>
            </a:r>
            <a:r>
              <a:rPr lang="en-US" sz="1500" dirty="0"/>
              <a:t>, </a:t>
            </a:r>
            <a:r>
              <a:rPr lang="en-US" sz="1500" dirty="0">
                <a:solidFill>
                  <a:srgbClr val="FF0000"/>
                </a:solidFill>
              </a:rPr>
              <a:t>(/</a:t>
            </a:r>
            <a:r>
              <a:rPr lang="en-US" sz="1500" dirty="0" err="1">
                <a:solidFill>
                  <a:srgbClr val="FF0000"/>
                </a:solidFill>
              </a:rPr>
              <a:t>partea</a:t>
            </a:r>
            <a:r>
              <a:rPr lang="en-US" sz="1500" dirty="0">
                <a:solidFill>
                  <a:srgbClr val="FF0000"/>
                </a:solidFill>
              </a:rPr>
              <a:t> </a:t>
            </a:r>
            <a:r>
              <a:rPr lang="en-US" sz="1500" dirty="0" err="1">
                <a:solidFill>
                  <a:srgbClr val="FF0000"/>
                </a:solidFill>
              </a:rPr>
              <a:t>civilă</a:t>
            </a:r>
            <a:r>
              <a:rPr lang="en-US" sz="1500" dirty="0"/>
              <a:t>) </a:t>
            </a:r>
            <a:r>
              <a:rPr lang="en-US" sz="1500" dirty="0" err="1"/>
              <a:t>sau</a:t>
            </a:r>
            <a:r>
              <a:rPr lang="en-US" sz="1500" dirty="0"/>
              <a:t> </a:t>
            </a:r>
            <a:r>
              <a:rPr lang="en-US" sz="1500" dirty="0" err="1"/>
              <a:t>orice</a:t>
            </a:r>
            <a:r>
              <a:rPr lang="en-US" sz="1500" dirty="0"/>
              <a:t> </a:t>
            </a:r>
            <a:r>
              <a:rPr lang="en-US" sz="1500" dirty="0" err="1"/>
              <a:t>altă</a:t>
            </a:r>
            <a:r>
              <a:rPr lang="en-US" sz="1500" dirty="0"/>
              <a:t> </a:t>
            </a:r>
            <a:r>
              <a:rPr lang="en-US" sz="1500" dirty="0" err="1"/>
              <a:t>persoană</a:t>
            </a:r>
            <a:r>
              <a:rPr lang="en-US" sz="1500" dirty="0"/>
              <a:t> </a:t>
            </a:r>
            <a:r>
              <a:rPr lang="en-US" sz="1500" dirty="0" err="1"/>
              <a:t>interesată</a:t>
            </a:r>
            <a:r>
              <a:rPr lang="en-US" sz="1500" dirty="0"/>
              <a:t> </a:t>
            </a:r>
            <a:r>
              <a:rPr lang="en-US" sz="1500" dirty="0" err="1"/>
              <a:t>poate</a:t>
            </a:r>
            <a:r>
              <a:rPr lang="en-US" sz="1500" dirty="0"/>
              <a:t> face </a:t>
            </a:r>
            <a:r>
              <a:rPr lang="en-US" sz="1500" dirty="0" err="1"/>
              <a:t>contestaţie</a:t>
            </a:r>
            <a:r>
              <a:rPr lang="en-US" sz="1500" dirty="0"/>
              <a:t>, </a:t>
            </a:r>
            <a:r>
              <a:rPr lang="en-US" sz="1500" dirty="0" err="1"/>
              <a:t>în</a:t>
            </a:r>
            <a:r>
              <a:rPr lang="en-US" sz="1500" dirty="0"/>
              <a:t> termen de </a:t>
            </a:r>
            <a:r>
              <a:rPr lang="en-US" sz="1500" b="1" u="sng" dirty="0">
                <a:solidFill>
                  <a:srgbClr val="0070C0"/>
                </a:solidFill>
              </a:rPr>
              <a:t>3 </a:t>
            </a:r>
            <a:r>
              <a:rPr lang="en-US" sz="1500" b="1" u="sng" dirty="0" err="1">
                <a:solidFill>
                  <a:srgbClr val="0070C0"/>
                </a:solidFill>
              </a:rPr>
              <a:t>zile</a:t>
            </a:r>
            <a:r>
              <a:rPr lang="en-US" sz="1500" b="1" u="sng" dirty="0">
                <a:solidFill>
                  <a:srgbClr val="0070C0"/>
                </a:solidFill>
              </a:rPr>
              <a:t> </a:t>
            </a:r>
            <a:r>
              <a:rPr lang="en-US" sz="1500" dirty="0"/>
              <a:t>de la data </a:t>
            </a:r>
            <a:r>
              <a:rPr lang="en-US" sz="1500" dirty="0" err="1"/>
              <a:t>comunicării</a:t>
            </a:r>
            <a:r>
              <a:rPr lang="en-US" sz="1500" dirty="0"/>
              <a:t> </a:t>
            </a:r>
            <a:r>
              <a:rPr lang="en-US" sz="1500" dirty="0" err="1"/>
              <a:t>ordonanţei</a:t>
            </a:r>
            <a:r>
              <a:rPr lang="en-US" sz="1500" dirty="0"/>
              <a:t>[...], la </a:t>
            </a:r>
            <a:r>
              <a:rPr lang="en-US" sz="1500" dirty="0" err="1"/>
              <a:t>judecătorul</a:t>
            </a:r>
            <a:r>
              <a:rPr lang="en-US" sz="1500" dirty="0"/>
              <a:t> de </a:t>
            </a:r>
            <a:r>
              <a:rPr lang="en-US" sz="1500" dirty="0" err="1"/>
              <a:t>drepturi</a:t>
            </a:r>
            <a:r>
              <a:rPr lang="en-US" sz="1500" dirty="0"/>
              <a:t> </a:t>
            </a:r>
            <a:r>
              <a:rPr lang="en-US" sz="1500" dirty="0" err="1"/>
              <a:t>şi</a:t>
            </a:r>
            <a:r>
              <a:rPr lang="en-US" sz="1500" dirty="0"/>
              <a:t> </a:t>
            </a:r>
            <a:r>
              <a:rPr lang="en-US" sz="1500" dirty="0" err="1"/>
              <a:t>libertăţi</a:t>
            </a:r>
            <a:r>
              <a:rPr lang="en-US" sz="1500" dirty="0"/>
              <a:t> de la </a:t>
            </a:r>
            <a:r>
              <a:rPr lang="en-US" sz="1500" dirty="0" err="1"/>
              <a:t>instanţa</a:t>
            </a:r>
            <a:r>
              <a:rPr lang="en-US" sz="1500" dirty="0"/>
              <a:t> </a:t>
            </a:r>
            <a:r>
              <a:rPr lang="en-US" sz="1500" dirty="0" err="1"/>
              <a:t>căreia</a:t>
            </a:r>
            <a:r>
              <a:rPr lang="en-US" sz="1500" dirty="0"/>
              <a:t> </a:t>
            </a:r>
            <a:r>
              <a:rPr lang="en-US" sz="1500" dirty="0" err="1"/>
              <a:t>i-ar</a:t>
            </a:r>
            <a:r>
              <a:rPr lang="en-US" sz="1500" dirty="0"/>
              <a:t> </a:t>
            </a:r>
            <a:r>
              <a:rPr lang="en-US" sz="1500" dirty="0" err="1"/>
              <a:t>reveni</a:t>
            </a:r>
            <a:r>
              <a:rPr lang="en-US" sz="1500" dirty="0"/>
              <a:t> </a:t>
            </a:r>
            <a:r>
              <a:rPr lang="en-US" sz="1500" dirty="0" err="1"/>
              <a:t>competenţa</a:t>
            </a:r>
            <a:r>
              <a:rPr lang="en-US" sz="1500" dirty="0"/>
              <a:t> </a:t>
            </a:r>
            <a:r>
              <a:rPr lang="en-US" sz="1500" dirty="0" err="1"/>
              <a:t>să</a:t>
            </a:r>
            <a:r>
              <a:rPr lang="en-US" sz="1500" dirty="0"/>
              <a:t> </a:t>
            </a:r>
            <a:r>
              <a:rPr lang="en-US" sz="1500" dirty="0" err="1"/>
              <a:t>judece</a:t>
            </a:r>
            <a:r>
              <a:rPr lang="en-US" sz="1500" dirty="0"/>
              <a:t> </a:t>
            </a:r>
            <a:r>
              <a:rPr lang="en-US" sz="1500" dirty="0" err="1"/>
              <a:t>cauza</a:t>
            </a:r>
            <a:r>
              <a:rPr lang="en-US" sz="1500" dirty="0"/>
              <a:t> </a:t>
            </a:r>
            <a:r>
              <a:rPr lang="en-US" sz="1500" dirty="0" err="1"/>
              <a:t>în</a:t>
            </a:r>
            <a:r>
              <a:rPr lang="en-US" sz="1500" dirty="0"/>
              <a:t> fond. </a:t>
            </a:r>
            <a:endParaRPr lang="ro-RO" sz="1500" dirty="0"/>
          </a:p>
          <a:p>
            <a:r>
              <a:rPr lang="ro-RO" sz="1500" b="1" dirty="0"/>
              <a:t>Instanta – luare masura</a:t>
            </a:r>
            <a:endParaRPr lang="en-US" sz="1500" b="1" dirty="0"/>
          </a:p>
          <a:p>
            <a:r>
              <a:rPr lang="ro-RO" sz="1500" dirty="0"/>
              <a:t>Art. 250 ind. 1 alin. 1 CPP (introdus in 2016/modif 2025)</a:t>
            </a:r>
          </a:p>
          <a:p>
            <a:r>
              <a:rPr lang="ro-RO" sz="1500" dirty="0"/>
              <a:t>Încheiere JCP/instanta/instanta de apel – </a:t>
            </a:r>
            <a:r>
              <a:rPr lang="ro-RO" sz="1500" b="1" u="sng" dirty="0">
                <a:solidFill>
                  <a:srgbClr val="0070C0"/>
                </a:solidFill>
              </a:rPr>
              <a:t>48 de ore </a:t>
            </a:r>
            <a:r>
              <a:rPr lang="ro-RO" sz="1500" dirty="0"/>
              <a:t>de la pronuntare/comunicare (</a:t>
            </a:r>
            <a:r>
              <a:rPr lang="ro-RO" sz="1500" i="1" dirty="0"/>
              <a:t>Atentie la calcul termen pe ore! Vinerea!</a:t>
            </a:r>
            <a:r>
              <a:rPr lang="ro-RO" sz="1500" dirty="0"/>
              <a:t>).</a:t>
            </a:r>
          </a:p>
        </p:txBody>
      </p:sp>
    </p:spTree>
    <p:extLst>
      <p:ext uri="{BB962C8B-B14F-4D97-AF65-F5344CB8AC3E}">
        <p14:creationId xmlns:p14="http://schemas.microsoft.com/office/powerpoint/2010/main" val="2133857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C4B6B-1B87-2285-B1C3-610F2B38BD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445AF1-D88E-2ED7-26AC-CF0C4D369F17}"/>
              </a:ext>
            </a:extLst>
          </p:cNvPr>
          <p:cNvSpPr>
            <a:spLocks noGrp="1"/>
          </p:cNvSpPr>
          <p:nvPr>
            <p:ph type="title"/>
          </p:nvPr>
        </p:nvSpPr>
        <p:spPr/>
        <p:txBody>
          <a:bodyPr>
            <a:normAutofit/>
          </a:bodyPr>
          <a:lstStyle/>
          <a:p>
            <a:pPr algn="ctr"/>
            <a:r>
              <a:rPr lang="ro-RO" sz="3200" b="1">
                <a:solidFill>
                  <a:srgbClr val="0070C0"/>
                </a:solidFill>
              </a:rPr>
              <a:t>Sechestru penal vs insolvență (exemplu)</a:t>
            </a:r>
            <a:endParaRPr lang="en-US" sz="3200" b="1">
              <a:solidFill>
                <a:srgbClr val="0070C0"/>
              </a:solidFill>
            </a:endParaRPr>
          </a:p>
        </p:txBody>
      </p:sp>
      <p:sp>
        <p:nvSpPr>
          <p:cNvPr id="3" name="Content Placeholder 2">
            <a:extLst>
              <a:ext uri="{FF2B5EF4-FFF2-40B4-BE49-F238E27FC236}">
                <a16:creationId xmlns:a16="http://schemas.microsoft.com/office/drawing/2014/main" id="{FD1854F6-7C79-E079-5692-6A8F0120C227}"/>
              </a:ext>
            </a:extLst>
          </p:cNvPr>
          <p:cNvSpPr>
            <a:spLocks noGrp="1"/>
          </p:cNvSpPr>
          <p:nvPr>
            <p:ph idx="1"/>
          </p:nvPr>
        </p:nvSpPr>
        <p:spPr/>
        <p:txBody>
          <a:bodyPr>
            <a:normAutofit fontScale="62500" lnSpcReduction="20000"/>
          </a:bodyPr>
          <a:lstStyle/>
          <a:p>
            <a:r>
              <a:rPr lang="en-US" b="1"/>
              <a:t>Ridicare sechestru penal bunuri achizitionate de la o pesoana juridica ulterior radiata</a:t>
            </a:r>
            <a:r>
              <a:rPr lang="ro-RO" b="1"/>
              <a:t> - </a:t>
            </a:r>
            <a:r>
              <a:rPr lang="en-US" i="1"/>
              <a:t>C.A. Galati dp 119/20.05.2025</a:t>
            </a:r>
            <a:endParaRPr lang="ro-RO" i="1"/>
          </a:p>
          <a:p>
            <a:r>
              <a:rPr lang="en-US"/>
              <a:t>Este adevărat că, potrivit art. 397 alin 5 Cod procedură penală, în situaţia în care latura civilă este lăsată nesoluţionată, măsurile asiguratorii se menţin, iar acestea încetează de drept dacă persoana vătămată nu introduce acţiune în faţa instanţei civile în termen de 30 de zile de la rămânerea definitivă a hotărârii, însă în cauza de față, pe de o parte, acțiunea civilă este promovată și față de coautorul inculpat #, iar pe de altă parte în privința inculpatei persoană juridicǎ SC @@@ </a:t>
            </a:r>
            <a:r>
              <a:rPr lang="en-US" b="1" i="1"/>
              <a:t>sunt incidente dispozițiile legii speciale a insolvenței, care nu mai permit menținerea măsurii asiguratorii pentru garantarea achitării unui eventual prejudiciu din procesul penal</a:t>
            </a:r>
            <a:r>
              <a:rPr lang="en-US"/>
              <a:t>. </a:t>
            </a:r>
          </a:p>
          <a:p>
            <a:r>
              <a:rPr lang="en-US"/>
              <a:t>În acest sens, amintim dispozițiile art. 91 alin (1) teza a I-a din Legea nr. 85/2014 a insolvenței, care prevăd că bunurile înstrăinate de administratorul judiciar sau lichidatorul judiciar, în exerciţiul atribuţiilor sale prevăzute de prezenta lege, sunt dobândite libere de orice sarcini, precum privilegii, ipoteci, gajuri sau drepturi de retenţie, sechestre, de orice fel. </a:t>
            </a:r>
          </a:p>
          <a:p>
            <a:r>
              <a:rPr lang="en-US"/>
              <a:t>Or, în prezenta cauză, în procedura lichidării judiciare a persoanei juridice SC @@@, bunurile imobile care au făcut obiectul măsurilor asiguratorii în procesul penal au fost dobândite de către persoana interesată SC %%% SA, prin contractele de vânzare-cumpărare autentificate …, înscrisuri aflate la dosar, așa încât în calitatea sa de adjudecatar în cadrul unei proceduri de lichidare judiciară, cumpărătorul SC %%% SA a cumpărat cele două imobile libere de sarcini, adică în condițiile art. 91 alin (1) teza a I-a din Legea nr. 85/2014 a operat purga (ștergerea) măsurii asiguratorii în vederea garantării posibilelor prejudicii din prezentul dosar penal de care ar fi putut fi acuzată persoana juridică lichidată.</a:t>
            </a:r>
          </a:p>
        </p:txBody>
      </p:sp>
    </p:spTree>
    <p:extLst>
      <p:ext uri="{BB962C8B-B14F-4D97-AF65-F5344CB8AC3E}">
        <p14:creationId xmlns:p14="http://schemas.microsoft.com/office/powerpoint/2010/main" val="2469087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67694-EABD-362B-BBA1-F62DBBDEC7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42AD0-32F7-0C95-8E3A-633AF90BD44C}"/>
              </a:ext>
            </a:extLst>
          </p:cNvPr>
          <p:cNvSpPr>
            <a:spLocks noGrp="1"/>
          </p:cNvSpPr>
          <p:nvPr>
            <p:ph type="title"/>
          </p:nvPr>
        </p:nvSpPr>
        <p:spPr>
          <a:xfrm>
            <a:off x="838200" y="365125"/>
            <a:ext cx="10515600" cy="686435"/>
          </a:xfrm>
        </p:spPr>
        <p:txBody>
          <a:bodyPr>
            <a:normAutofit/>
          </a:bodyPr>
          <a:lstStyle/>
          <a:p>
            <a:pPr algn="ctr"/>
            <a:r>
              <a:rPr lang="ro-RO" sz="3200" b="1" dirty="0">
                <a:solidFill>
                  <a:srgbClr val="0070C0"/>
                </a:solidFill>
              </a:rPr>
              <a:t>Aplicarea dispozițiilor completatoare ale C.PR.CIV</a:t>
            </a:r>
            <a:endParaRPr lang="en-US" sz="3200" b="1" dirty="0">
              <a:solidFill>
                <a:srgbClr val="0070C0"/>
              </a:solidFill>
            </a:endParaRPr>
          </a:p>
        </p:txBody>
      </p:sp>
      <p:sp>
        <p:nvSpPr>
          <p:cNvPr id="3" name="Content Placeholder 2">
            <a:extLst>
              <a:ext uri="{FF2B5EF4-FFF2-40B4-BE49-F238E27FC236}">
                <a16:creationId xmlns:a16="http://schemas.microsoft.com/office/drawing/2014/main" id="{F32DC682-20DF-387B-41AA-CA92703A9D3B}"/>
              </a:ext>
            </a:extLst>
          </p:cNvPr>
          <p:cNvSpPr>
            <a:spLocks noGrp="1"/>
          </p:cNvSpPr>
          <p:nvPr>
            <p:ph idx="1"/>
          </p:nvPr>
        </p:nvSpPr>
        <p:spPr>
          <a:xfrm>
            <a:off x="838200" y="1051560"/>
            <a:ext cx="10515600" cy="5125403"/>
          </a:xfrm>
        </p:spPr>
        <p:txBody>
          <a:bodyPr>
            <a:normAutofit fontScale="77500" lnSpcReduction="20000"/>
          </a:bodyPr>
          <a:lstStyle/>
          <a:p>
            <a:r>
              <a:rPr lang="ro-RO" dirty="0"/>
              <a:t>... </a:t>
            </a:r>
            <a:r>
              <a:rPr lang="en-US" dirty="0" err="1"/>
              <a:t>dispoziţiile</a:t>
            </a:r>
            <a:r>
              <a:rPr lang="en-US" dirty="0"/>
              <a:t> </a:t>
            </a:r>
            <a:r>
              <a:rPr lang="en-US" dirty="0" err="1"/>
              <a:t>penale</a:t>
            </a:r>
            <a:r>
              <a:rPr lang="en-US" dirty="0"/>
              <a:t> </a:t>
            </a:r>
            <a:r>
              <a:rPr lang="en-US" dirty="0" err="1"/>
              <a:t>în</a:t>
            </a:r>
            <a:r>
              <a:rPr lang="en-US" dirty="0"/>
              <a:t> </a:t>
            </a:r>
            <a:r>
              <a:rPr lang="en-US" dirty="0" err="1"/>
              <a:t>materia</a:t>
            </a:r>
            <a:r>
              <a:rPr lang="en-US" dirty="0"/>
              <a:t> </a:t>
            </a:r>
            <a:r>
              <a:rPr lang="en-US" dirty="0" err="1"/>
              <a:t>măsurilor</a:t>
            </a:r>
            <a:r>
              <a:rPr lang="en-US" dirty="0"/>
              <a:t> </a:t>
            </a:r>
            <a:r>
              <a:rPr lang="en-US" dirty="0" err="1"/>
              <a:t>asigurătorii</a:t>
            </a:r>
            <a:r>
              <a:rPr lang="en-US" dirty="0"/>
              <a:t> se </a:t>
            </a:r>
            <a:r>
              <a:rPr lang="en-US" dirty="0" err="1"/>
              <a:t>completează</a:t>
            </a:r>
            <a:r>
              <a:rPr lang="en-US" dirty="0"/>
              <a:t> cu </a:t>
            </a:r>
            <a:r>
              <a:rPr lang="en-US" dirty="0" err="1"/>
              <a:t>cele</a:t>
            </a:r>
            <a:r>
              <a:rPr lang="en-US" dirty="0"/>
              <a:t> din </a:t>
            </a:r>
            <a:r>
              <a:rPr lang="en-US" dirty="0" err="1"/>
              <a:t>materia</a:t>
            </a:r>
            <a:r>
              <a:rPr lang="en-US" dirty="0"/>
              <a:t> </a:t>
            </a:r>
            <a:r>
              <a:rPr lang="en-US" dirty="0" err="1"/>
              <a:t>procesuală</a:t>
            </a:r>
            <a:r>
              <a:rPr lang="en-US" dirty="0"/>
              <a:t> </a:t>
            </a:r>
            <a:r>
              <a:rPr lang="en-US" dirty="0" err="1"/>
              <a:t>civilă</a:t>
            </a:r>
            <a:r>
              <a:rPr lang="en-US" dirty="0"/>
              <a:t> (lato sensu, </a:t>
            </a:r>
            <a:r>
              <a:rPr lang="en-US" dirty="0" err="1"/>
              <a:t>înglobând</a:t>
            </a:r>
            <a:r>
              <a:rPr lang="en-US" dirty="0"/>
              <a:t> </a:t>
            </a:r>
            <a:r>
              <a:rPr lang="en-US" dirty="0" err="1"/>
              <a:t>şi</a:t>
            </a:r>
            <a:r>
              <a:rPr lang="en-US" dirty="0"/>
              <a:t> pe </a:t>
            </a:r>
            <a:r>
              <a:rPr lang="en-US" dirty="0" err="1"/>
              <a:t>cele</a:t>
            </a:r>
            <a:r>
              <a:rPr lang="en-US" dirty="0"/>
              <a:t> ale </a:t>
            </a:r>
            <a:r>
              <a:rPr lang="en-US" dirty="0" err="1"/>
              <a:t>procedurii</a:t>
            </a:r>
            <a:r>
              <a:rPr lang="en-US" dirty="0"/>
              <a:t> </a:t>
            </a:r>
            <a:r>
              <a:rPr lang="en-US" dirty="0" err="1"/>
              <a:t>fiscale</a:t>
            </a:r>
            <a:r>
              <a:rPr lang="en-US" dirty="0"/>
              <a:t>) </a:t>
            </a:r>
            <a:r>
              <a:rPr lang="en-US" dirty="0" err="1"/>
              <a:t>în</a:t>
            </a:r>
            <a:r>
              <a:rPr lang="en-US" dirty="0"/>
              <a:t> </a:t>
            </a:r>
            <a:r>
              <a:rPr lang="en-US" dirty="0" err="1"/>
              <a:t>temeiul</a:t>
            </a:r>
            <a:r>
              <a:rPr lang="en-US" dirty="0"/>
              <a:t> </a:t>
            </a:r>
            <a:r>
              <a:rPr lang="en-US" dirty="0" err="1"/>
              <a:t>dispoziţiilor</a:t>
            </a:r>
            <a:r>
              <a:rPr lang="en-US" dirty="0"/>
              <a:t> art. 2 </a:t>
            </a:r>
            <a:r>
              <a:rPr lang="en-US" dirty="0" err="1"/>
              <a:t>alin</a:t>
            </a:r>
            <a:r>
              <a:rPr lang="en-US" dirty="0"/>
              <a:t>. (2) din Cod de </a:t>
            </a:r>
            <a:r>
              <a:rPr lang="en-US" dirty="0" err="1"/>
              <a:t>procedură</a:t>
            </a:r>
            <a:r>
              <a:rPr lang="en-US" dirty="0"/>
              <a:t> </a:t>
            </a:r>
            <a:r>
              <a:rPr lang="en-US" dirty="0" err="1"/>
              <a:t>civilă</a:t>
            </a:r>
            <a:r>
              <a:rPr lang="en-US" dirty="0"/>
              <a:t> - </a:t>
            </a:r>
            <a:r>
              <a:rPr lang="en-US" dirty="0" err="1"/>
              <a:t>potrivit</a:t>
            </a:r>
            <a:r>
              <a:rPr lang="en-US" dirty="0"/>
              <a:t> </a:t>
            </a:r>
            <a:r>
              <a:rPr lang="en-US" dirty="0" err="1"/>
              <a:t>cărora</a:t>
            </a:r>
            <a:r>
              <a:rPr lang="en-US" dirty="0"/>
              <a:t> </a:t>
            </a:r>
            <a:r>
              <a:rPr lang="en-US" dirty="0" err="1"/>
              <a:t>dispoziţiile</a:t>
            </a:r>
            <a:r>
              <a:rPr lang="en-US" dirty="0"/>
              <a:t> </a:t>
            </a:r>
            <a:r>
              <a:rPr lang="en-US" dirty="0" err="1"/>
              <a:t>acestui</a:t>
            </a:r>
            <a:r>
              <a:rPr lang="en-US" dirty="0"/>
              <a:t> cod se </a:t>
            </a:r>
            <a:r>
              <a:rPr lang="en-US" dirty="0" err="1"/>
              <a:t>aplică</a:t>
            </a:r>
            <a:r>
              <a:rPr lang="en-US" dirty="0"/>
              <a:t> </a:t>
            </a:r>
            <a:r>
              <a:rPr lang="en-US" dirty="0" err="1"/>
              <a:t>şi</a:t>
            </a:r>
            <a:r>
              <a:rPr lang="en-US" dirty="0"/>
              <a:t> </a:t>
            </a:r>
            <a:r>
              <a:rPr lang="en-US" dirty="0" err="1"/>
              <a:t>în</a:t>
            </a:r>
            <a:r>
              <a:rPr lang="en-US" dirty="0"/>
              <a:t> </a:t>
            </a:r>
            <a:r>
              <a:rPr lang="en-US" dirty="0" err="1"/>
              <a:t>alte</a:t>
            </a:r>
            <a:r>
              <a:rPr lang="en-US" dirty="0"/>
              <a:t> </a:t>
            </a:r>
            <a:r>
              <a:rPr lang="en-US" dirty="0" err="1"/>
              <a:t>materii</a:t>
            </a:r>
            <a:r>
              <a:rPr lang="en-US" dirty="0"/>
              <a:t>, </a:t>
            </a:r>
            <a:r>
              <a:rPr lang="en-US" dirty="0" err="1"/>
              <a:t>în</a:t>
            </a:r>
            <a:r>
              <a:rPr lang="en-US" dirty="0"/>
              <a:t> </a:t>
            </a:r>
            <a:r>
              <a:rPr lang="en-US" dirty="0" err="1"/>
              <a:t>măsura</a:t>
            </a:r>
            <a:r>
              <a:rPr lang="en-US" dirty="0"/>
              <a:t> </a:t>
            </a:r>
            <a:r>
              <a:rPr lang="en-US" dirty="0" err="1"/>
              <a:t>în</a:t>
            </a:r>
            <a:r>
              <a:rPr lang="en-US" dirty="0"/>
              <a:t> care </a:t>
            </a:r>
            <a:r>
              <a:rPr lang="en-US" dirty="0" err="1"/>
              <a:t>legile</a:t>
            </a:r>
            <a:r>
              <a:rPr lang="en-US" dirty="0"/>
              <a:t> care le </a:t>
            </a:r>
            <a:r>
              <a:rPr lang="en-US" dirty="0" err="1"/>
              <a:t>reglementează</a:t>
            </a:r>
            <a:r>
              <a:rPr lang="en-US" dirty="0"/>
              <a:t> nu </a:t>
            </a:r>
            <a:r>
              <a:rPr lang="en-US" dirty="0" err="1"/>
              <a:t>cuprind</a:t>
            </a:r>
            <a:r>
              <a:rPr lang="en-US" dirty="0"/>
              <a:t> </a:t>
            </a:r>
            <a:r>
              <a:rPr lang="en-US" dirty="0" err="1"/>
              <a:t>dispoziţii</a:t>
            </a:r>
            <a:r>
              <a:rPr lang="en-US" dirty="0"/>
              <a:t> </a:t>
            </a:r>
            <a:r>
              <a:rPr lang="en-US" dirty="0" err="1"/>
              <a:t>contrare</a:t>
            </a:r>
            <a:r>
              <a:rPr lang="en-US" dirty="0"/>
              <a:t>, </a:t>
            </a:r>
            <a:r>
              <a:rPr lang="en-US" dirty="0" err="1"/>
              <a:t>normele</a:t>
            </a:r>
            <a:r>
              <a:rPr lang="en-US" dirty="0"/>
              <a:t> </a:t>
            </a:r>
            <a:r>
              <a:rPr lang="en-US" dirty="0" err="1"/>
              <a:t>procesuale</a:t>
            </a:r>
            <a:r>
              <a:rPr lang="en-US" dirty="0"/>
              <a:t> civile </a:t>
            </a:r>
            <a:r>
              <a:rPr lang="en-US" dirty="0" err="1"/>
              <a:t>constituind</a:t>
            </a:r>
            <a:r>
              <a:rPr lang="en-US" dirty="0"/>
              <a:t> </a:t>
            </a:r>
            <a:r>
              <a:rPr lang="en-US" dirty="0" err="1"/>
              <a:t>izvor</a:t>
            </a:r>
            <a:r>
              <a:rPr lang="en-US" dirty="0"/>
              <a:t> de </a:t>
            </a:r>
            <a:r>
              <a:rPr lang="en-US" dirty="0" err="1"/>
              <a:t>drept</a:t>
            </a:r>
            <a:r>
              <a:rPr lang="en-US" dirty="0"/>
              <a:t> </a:t>
            </a:r>
            <a:r>
              <a:rPr lang="en-US" dirty="0" err="1"/>
              <a:t>procesual</a:t>
            </a:r>
            <a:r>
              <a:rPr lang="en-US" dirty="0"/>
              <a:t> penal, </a:t>
            </a:r>
            <a:r>
              <a:rPr lang="en-US" dirty="0" err="1"/>
              <a:t>în</a:t>
            </a:r>
            <a:r>
              <a:rPr lang="en-US" dirty="0"/>
              <a:t> </a:t>
            </a:r>
            <a:r>
              <a:rPr lang="en-US" dirty="0" err="1"/>
              <a:t>măsura</a:t>
            </a:r>
            <a:r>
              <a:rPr lang="en-US" dirty="0"/>
              <a:t> </a:t>
            </a:r>
            <a:r>
              <a:rPr lang="en-US" dirty="0" err="1"/>
              <a:t>în</a:t>
            </a:r>
            <a:r>
              <a:rPr lang="en-US" dirty="0"/>
              <a:t> care </a:t>
            </a:r>
            <a:r>
              <a:rPr lang="en-US" dirty="0" err="1"/>
              <a:t>anumite</a:t>
            </a:r>
            <a:r>
              <a:rPr lang="en-US" dirty="0"/>
              <a:t> </a:t>
            </a:r>
            <a:r>
              <a:rPr lang="en-US" dirty="0" err="1"/>
              <a:t>aspecte</a:t>
            </a:r>
            <a:r>
              <a:rPr lang="en-US" dirty="0"/>
              <a:t> </a:t>
            </a:r>
            <a:r>
              <a:rPr lang="en-US" dirty="0" err="1"/>
              <a:t>ridicate</a:t>
            </a:r>
            <a:r>
              <a:rPr lang="en-US" dirty="0"/>
              <a:t> </a:t>
            </a:r>
            <a:r>
              <a:rPr lang="en-US" dirty="0" err="1"/>
              <a:t>în</a:t>
            </a:r>
            <a:r>
              <a:rPr lang="en-US" dirty="0"/>
              <a:t> </a:t>
            </a:r>
            <a:r>
              <a:rPr lang="en-US" dirty="0" err="1"/>
              <a:t>procesul</a:t>
            </a:r>
            <a:r>
              <a:rPr lang="en-US" dirty="0"/>
              <a:t> penal nu </a:t>
            </a:r>
            <a:r>
              <a:rPr lang="en-US" dirty="0" err="1"/>
              <a:t>beneficiază</a:t>
            </a:r>
            <a:r>
              <a:rPr lang="en-US" dirty="0"/>
              <a:t> de o </a:t>
            </a:r>
            <a:r>
              <a:rPr lang="en-US" dirty="0" err="1"/>
              <a:t>reglementare</a:t>
            </a:r>
            <a:r>
              <a:rPr lang="en-US" dirty="0"/>
              <a:t> la </a:t>
            </a:r>
            <a:r>
              <a:rPr lang="en-US" dirty="0" err="1"/>
              <a:t>nivelul</a:t>
            </a:r>
            <a:r>
              <a:rPr lang="en-US" dirty="0"/>
              <a:t> </a:t>
            </a:r>
            <a:r>
              <a:rPr lang="en-US" dirty="0" err="1"/>
              <a:t>Codului</a:t>
            </a:r>
            <a:r>
              <a:rPr lang="en-US" dirty="0"/>
              <a:t> de </a:t>
            </a:r>
            <a:r>
              <a:rPr lang="en-US" dirty="0" err="1"/>
              <a:t>procedură</a:t>
            </a:r>
            <a:r>
              <a:rPr lang="en-US" dirty="0"/>
              <a:t> </a:t>
            </a:r>
            <a:r>
              <a:rPr lang="en-US" dirty="0" err="1"/>
              <a:t>penală</a:t>
            </a:r>
            <a:r>
              <a:rPr lang="en-US" dirty="0"/>
              <a:t> </a:t>
            </a:r>
            <a:r>
              <a:rPr lang="en-US" dirty="0" err="1"/>
              <a:t>şi</a:t>
            </a:r>
            <a:r>
              <a:rPr lang="en-US" dirty="0"/>
              <a:t> </a:t>
            </a:r>
            <a:r>
              <a:rPr lang="en-US" dirty="0" err="1"/>
              <a:t>aplicarea</a:t>
            </a:r>
            <a:r>
              <a:rPr lang="en-US" dirty="0"/>
              <a:t> </a:t>
            </a:r>
            <a:r>
              <a:rPr lang="en-US" dirty="0" err="1"/>
              <a:t>normelor</a:t>
            </a:r>
            <a:r>
              <a:rPr lang="en-US" dirty="0"/>
              <a:t> civile nu </a:t>
            </a:r>
            <a:r>
              <a:rPr lang="en-US" dirty="0" err="1"/>
              <a:t>ridică</a:t>
            </a:r>
            <a:r>
              <a:rPr lang="en-US" dirty="0"/>
              <a:t> </a:t>
            </a:r>
            <a:r>
              <a:rPr lang="en-US" dirty="0" err="1"/>
              <a:t>probleme</a:t>
            </a:r>
            <a:r>
              <a:rPr lang="en-US" dirty="0"/>
              <a:t> </a:t>
            </a:r>
            <a:r>
              <a:rPr lang="en-US" dirty="0" err="1"/>
              <a:t>principiale</a:t>
            </a:r>
            <a:r>
              <a:rPr lang="en-US" dirty="0"/>
              <a:t>.</a:t>
            </a:r>
            <a:r>
              <a:rPr lang="ro-RO" dirty="0"/>
              <a:t> (de ex. CAB dp 345/08.07.2025)</a:t>
            </a:r>
          </a:p>
          <a:p>
            <a:endParaRPr lang="ro-RO" dirty="0"/>
          </a:p>
          <a:p>
            <a:r>
              <a:rPr lang="ro-RO" i="1" dirty="0"/>
              <a:t>DCC nr.20/19.01.2016, în care Curtea Constituțională a reținut că </a:t>
            </a:r>
            <a:r>
              <a:rPr lang="ro-RO" b="1" i="1" dirty="0"/>
              <a:t>dispozițiile CPP privind măsurile asigurătorii înființate de organele penale </a:t>
            </a:r>
            <a:r>
              <a:rPr lang="ro-RO" b="1" i="1" u="sng" dirty="0"/>
              <a:t>și, în special, ridicarea măsurilor asigurătorii</a:t>
            </a:r>
            <a:r>
              <a:rPr lang="ro-RO" b="1" i="1" dirty="0"/>
              <a:t>, trebuie să fie completate cu dispozițiile Codului de procedură civilă</a:t>
            </a:r>
            <a:r>
              <a:rPr lang="ro-RO" i="1" dirty="0"/>
              <a:t>. Curtea Constituțională a explicat că art. 957 alin. (1) din Codul de procedură civilă prevedea posibilitatea de a solicita ridicarea sechestrului în cazul în care debitorul dă o garanție reală sau personală îndestulătoare. </a:t>
            </a:r>
            <a:r>
              <a:rPr lang="ro-RO" b="1" i="1" dirty="0"/>
              <a:t>În consecință, </a:t>
            </a:r>
            <a:r>
              <a:rPr lang="ro-RO" i="1" dirty="0"/>
              <a:t>în materie penală, un suspect sau un inculpat ale cărui bunuri fuseseră sechestrate putea solicita, în cursul procesului penal, ridicarea măsurii în cazul în care acesta dădea o garanție îndestulătoare, depunea un depozit care să acopere întreaga valoare a datoriei sau achita întreaga datorie. </a:t>
            </a:r>
            <a:endParaRPr lang="en-US" dirty="0"/>
          </a:p>
          <a:p>
            <a:endParaRPr lang="ro-RO" dirty="0"/>
          </a:p>
        </p:txBody>
      </p:sp>
    </p:spTree>
    <p:extLst>
      <p:ext uri="{BB962C8B-B14F-4D97-AF65-F5344CB8AC3E}">
        <p14:creationId xmlns:p14="http://schemas.microsoft.com/office/powerpoint/2010/main" val="1032768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E857A-4A06-9E19-E3B6-F248EAF17E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0DBBCA-203B-59D8-DC26-2CB3366E55E4}"/>
              </a:ext>
            </a:extLst>
          </p:cNvPr>
          <p:cNvSpPr>
            <a:spLocks noGrp="1"/>
          </p:cNvSpPr>
          <p:nvPr>
            <p:ph type="title"/>
          </p:nvPr>
        </p:nvSpPr>
        <p:spPr/>
        <p:txBody>
          <a:bodyPr>
            <a:normAutofit/>
          </a:bodyPr>
          <a:lstStyle/>
          <a:p>
            <a:pPr algn="ctr"/>
            <a:r>
              <a:rPr lang="ro-RO" sz="3200" b="1">
                <a:solidFill>
                  <a:srgbClr val="0070C0"/>
                </a:solidFill>
              </a:rPr>
              <a:t>Limitarea drepturilor asupra bunurilor sechestrate</a:t>
            </a:r>
            <a:endParaRPr lang="en-US" sz="3200" b="1">
              <a:solidFill>
                <a:srgbClr val="0070C0"/>
              </a:solidFill>
            </a:endParaRPr>
          </a:p>
        </p:txBody>
      </p:sp>
      <p:sp>
        <p:nvSpPr>
          <p:cNvPr id="3" name="Content Placeholder 2">
            <a:extLst>
              <a:ext uri="{FF2B5EF4-FFF2-40B4-BE49-F238E27FC236}">
                <a16:creationId xmlns:a16="http://schemas.microsoft.com/office/drawing/2014/main" id="{80DD15A8-E399-EA83-0A86-1AAA299589EA}"/>
              </a:ext>
            </a:extLst>
          </p:cNvPr>
          <p:cNvSpPr>
            <a:spLocks noGrp="1"/>
          </p:cNvSpPr>
          <p:nvPr>
            <p:ph idx="1"/>
          </p:nvPr>
        </p:nvSpPr>
        <p:spPr/>
        <p:txBody>
          <a:bodyPr>
            <a:normAutofit fontScale="92500" lnSpcReduction="10000"/>
          </a:bodyPr>
          <a:lstStyle/>
          <a:p>
            <a:r>
              <a:rPr lang="en-US" dirty="0"/>
              <a:t>Ca </a:t>
            </a:r>
            <a:r>
              <a:rPr lang="en-US" dirty="0" err="1"/>
              <a:t>şi</a:t>
            </a:r>
            <a:r>
              <a:rPr lang="en-US" dirty="0"/>
              <a:t> </a:t>
            </a:r>
            <a:r>
              <a:rPr lang="en-US" dirty="0" err="1"/>
              <a:t>în</a:t>
            </a:r>
            <a:r>
              <a:rPr lang="en-US" dirty="0"/>
              <a:t> </a:t>
            </a:r>
            <a:r>
              <a:rPr lang="en-US" dirty="0" err="1"/>
              <a:t>materie</a:t>
            </a:r>
            <a:r>
              <a:rPr lang="en-US" dirty="0"/>
              <a:t> </a:t>
            </a:r>
            <a:r>
              <a:rPr lang="en-US" dirty="0" err="1"/>
              <a:t>civilă</a:t>
            </a:r>
            <a:r>
              <a:rPr lang="en-US" dirty="0"/>
              <a:t> - </a:t>
            </a:r>
            <a:r>
              <a:rPr lang="en-US" dirty="0" err="1"/>
              <a:t>unde</a:t>
            </a:r>
            <a:r>
              <a:rPr lang="en-US" dirty="0"/>
              <a:t> art. 745 din </a:t>
            </a:r>
            <a:r>
              <a:rPr lang="en-US" dirty="0" err="1"/>
              <a:t>Codul</a:t>
            </a:r>
            <a:r>
              <a:rPr lang="en-US" dirty="0"/>
              <a:t> de </a:t>
            </a:r>
            <a:r>
              <a:rPr lang="en-US" dirty="0" err="1"/>
              <a:t>procedură</a:t>
            </a:r>
            <a:r>
              <a:rPr lang="en-US" dirty="0"/>
              <a:t> </a:t>
            </a:r>
            <a:r>
              <a:rPr lang="en-US" dirty="0" err="1"/>
              <a:t>civilă</a:t>
            </a:r>
            <a:r>
              <a:rPr lang="en-US" dirty="0"/>
              <a:t> </a:t>
            </a:r>
            <a:r>
              <a:rPr lang="en-US" dirty="0" err="1"/>
              <a:t>stabileşte</a:t>
            </a:r>
            <a:r>
              <a:rPr lang="en-US" dirty="0"/>
              <a:t> </a:t>
            </a:r>
            <a:r>
              <a:rPr lang="en-US" dirty="0" err="1"/>
              <a:t>că</a:t>
            </a:r>
            <a:r>
              <a:rPr lang="en-US" dirty="0"/>
              <a:t>, din </a:t>
            </a:r>
            <a:r>
              <a:rPr lang="en-US" dirty="0" err="1"/>
              <a:t>momentul</a:t>
            </a:r>
            <a:r>
              <a:rPr lang="en-US" dirty="0"/>
              <a:t> </a:t>
            </a:r>
            <a:r>
              <a:rPr lang="en-US" dirty="0" err="1"/>
              <a:t>sechestrării</a:t>
            </a:r>
            <a:r>
              <a:rPr lang="en-US" dirty="0"/>
              <a:t> </a:t>
            </a:r>
            <a:r>
              <a:rPr lang="en-US" dirty="0" err="1"/>
              <a:t>bunurilor</a:t>
            </a:r>
            <a:r>
              <a:rPr lang="en-US" dirty="0"/>
              <a:t>, </a:t>
            </a:r>
            <a:r>
              <a:rPr lang="en-US" dirty="0" err="1"/>
              <a:t>debitorul</a:t>
            </a:r>
            <a:r>
              <a:rPr lang="en-US" dirty="0"/>
              <a:t> nu </a:t>
            </a:r>
            <a:r>
              <a:rPr lang="en-US" dirty="0" err="1"/>
              <a:t>mai</a:t>
            </a:r>
            <a:r>
              <a:rPr lang="en-US" dirty="0"/>
              <a:t> </a:t>
            </a:r>
            <a:r>
              <a:rPr lang="en-US" dirty="0" err="1"/>
              <a:t>poate</a:t>
            </a:r>
            <a:r>
              <a:rPr lang="en-US" dirty="0"/>
              <a:t> </a:t>
            </a:r>
            <a:r>
              <a:rPr lang="en-US" dirty="0" err="1"/>
              <a:t>dispune</a:t>
            </a:r>
            <a:r>
              <a:rPr lang="en-US" dirty="0"/>
              <a:t> de </a:t>
            </a:r>
            <a:r>
              <a:rPr lang="en-US" dirty="0" err="1"/>
              <a:t>ele</a:t>
            </a:r>
            <a:r>
              <a:rPr lang="en-US" dirty="0"/>
              <a:t> </a:t>
            </a:r>
            <a:r>
              <a:rPr lang="en-US" dirty="0" err="1"/>
              <a:t>cât</a:t>
            </a:r>
            <a:r>
              <a:rPr lang="en-US" dirty="0"/>
              <a:t> </a:t>
            </a:r>
            <a:r>
              <a:rPr lang="en-US" dirty="0" err="1"/>
              <a:t>timp</a:t>
            </a:r>
            <a:r>
              <a:rPr lang="en-US" dirty="0"/>
              <a:t> </a:t>
            </a:r>
            <a:r>
              <a:rPr lang="en-US" dirty="0" err="1"/>
              <a:t>durează</a:t>
            </a:r>
            <a:r>
              <a:rPr lang="en-US" dirty="0"/>
              <a:t> </a:t>
            </a:r>
            <a:r>
              <a:rPr lang="en-US" dirty="0" err="1"/>
              <a:t>executarea</a:t>
            </a:r>
            <a:r>
              <a:rPr lang="en-US" dirty="0"/>
              <a:t>, sub </a:t>
            </a:r>
            <a:r>
              <a:rPr lang="en-US" dirty="0" err="1"/>
              <a:t>sancţiunea</a:t>
            </a:r>
            <a:r>
              <a:rPr lang="en-US" dirty="0"/>
              <a:t> </a:t>
            </a:r>
            <a:r>
              <a:rPr lang="en-US" dirty="0" err="1"/>
              <a:t>unei</a:t>
            </a:r>
            <a:r>
              <a:rPr lang="en-US" dirty="0"/>
              <a:t> </a:t>
            </a:r>
            <a:r>
              <a:rPr lang="en-US" dirty="0" err="1"/>
              <a:t>amenzi</a:t>
            </a:r>
            <a:r>
              <a:rPr lang="en-US" dirty="0"/>
              <a:t> </a:t>
            </a:r>
            <a:r>
              <a:rPr lang="en-US" dirty="0" err="1"/>
              <a:t>judiciare</a:t>
            </a:r>
            <a:r>
              <a:rPr lang="en-US" dirty="0"/>
              <a:t> de la 2.000 lei la 10.000 lei, </a:t>
            </a:r>
            <a:r>
              <a:rPr lang="en-US" dirty="0" err="1"/>
              <a:t>dacă</a:t>
            </a:r>
            <a:r>
              <a:rPr lang="en-US" dirty="0"/>
              <a:t> </a:t>
            </a:r>
            <a:r>
              <a:rPr lang="en-US" dirty="0" err="1"/>
              <a:t>fapta</a:t>
            </a:r>
            <a:r>
              <a:rPr lang="en-US" dirty="0"/>
              <a:t> nu </a:t>
            </a:r>
            <a:r>
              <a:rPr lang="en-US" dirty="0" err="1"/>
              <a:t>constituie</a:t>
            </a:r>
            <a:r>
              <a:rPr lang="en-US" dirty="0"/>
              <a:t> </a:t>
            </a:r>
            <a:r>
              <a:rPr lang="en-US" dirty="0" err="1"/>
              <a:t>infracţiune</a:t>
            </a:r>
            <a:r>
              <a:rPr lang="en-US" dirty="0"/>
              <a:t> - </a:t>
            </a:r>
            <a:r>
              <a:rPr lang="en-US" dirty="0" err="1"/>
              <a:t>noţiunea</a:t>
            </a:r>
            <a:r>
              <a:rPr lang="en-US" dirty="0"/>
              <a:t> de </a:t>
            </a:r>
            <a:r>
              <a:rPr lang="en-US" dirty="0" err="1"/>
              <a:t>indisponibilizare</a:t>
            </a:r>
            <a:r>
              <a:rPr lang="en-US" dirty="0"/>
              <a:t>, la care se </a:t>
            </a:r>
            <a:r>
              <a:rPr lang="en-US" dirty="0" err="1"/>
              <a:t>referă</a:t>
            </a:r>
            <a:r>
              <a:rPr lang="en-US" dirty="0"/>
              <a:t> </a:t>
            </a:r>
            <a:r>
              <a:rPr lang="en-US" dirty="0" err="1"/>
              <a:t>dispoziţiile</a:t>
            </a:r>
            <a:r>
              <a:rPr lang="en-US" dirty="0"/>
              <a:t> art. 249 </a:t>
            </a:r>
            <a:r>
              <a:rPr lang="en-US" dirty="0" err="1"/>
              <a:t>alin</a:t>
            </a:r>
            <a:r>
              <a:rPr lang="en-US" dirty="0"/>
              <a:t>. (2) din </a:t>
            </a:r>
            <a:r>
              <a:rPr lang="en-US" dirty="0" err="1"/>
              <a:t>Codul</a:t>
            </a:r>
            <a:r>
              <a:rPr lang="en-US" dirty="0"/>
              <a:t> de </a:t>
            </a:r>
            <a:r>
              <a:rPr lang="en-US" dirty="0" err="1"/>
              <a:t>procedură</a:t>
            </a:r>
            <a:r>
              <a:rPr lang="en-US" dirty="0"/>
              <a:t> </a:t>
            </a:r>
            <a:r>
              <a:rPr lang="en-US" dirty="0" err="1"/>
              <a:t>penală</a:t>
            </a:r>
            <a:r>
              <a:rPr lang="en-US" dirty="0"/>
              <a:t>, </a:t>
            </a:r>
            <a:r>
              <a:rPr lang="en-US" dirty="0" err="1"/>
              <a:t>presupune</a:t>
            </a:r>
            <a:r>
              <a:rPr lang="en-US" dirty="0"/>
              <a:t> </a:t>
            </a:r>
            <a:r>
              <a:rPr lang="en-US" dirty="0" err="1"/>
              <a:t>că</a:t>
            </a:r>
            <a:r>
              <a:rPr lang="en-US" dirty="0"/>
              <a:t> </a:t>
            </a:r>
            <a:r>
              <a:rPr lang="en-US" dirty="0" err="1"/>
              <a:t>titularul</a:t>
            </a:r>
            <a:r>
              <a:rPr lang="en-US" dirty="0"/>
              <a:t> </a:t>
            </a:r>
            <a:r>
              <a:rPr lang="en-US" dirty="0" err="1"/>
              <a:t>bunului</a:t>
            </a:r>
            <a:r>
              <a:rPr lang="en-US" dirty="0"/>
              <a:t> nu </a:t>
            </a:r>
            <a:r>
              <a:rPr lang="en-US" dirty="0" err="1"/>
              <a:t>mai</a:t>
            </a:r>
            <a:r>
              <a:rPr lang="en-US" dirty="0"/>
              <a:t> </a:t>
            </a:r>
            <a:r>
              <a:rPr lang="en-US" dirty="0" err="1"/>
              <a:t>poate</a:t>
            </a:r>
            <a:r>
              <a:rPr lang="en-US" dirty="0"/>
              <a:t> </a:t>
            </a:r>
            <a:r>
              <a:rPr lang="en-US" dirty="0" err="1"/>
              <a:t>dispune</a:t>
            </a:r>
            <a:r>
              <a:rPr lang="en-US" dirty="0"/>
              <a:t> liber de </a:t>
            </a:r>
            <a:r>
              <a:rPr lang="en-US" dirty="0" err="1"/>
              <a:t>el</a:t>
            </a:r>
            <a:r>
              <a:rPr lang="en-US" dirty="0"/>
              <a:t>, </a:t>
            </a:r>
            <a:r>
              <a:rPr lang="en-US" dirty="0" err="1"/>
              <a:t>în</a:t>
            </a:r>
            <a:r>
              <a:rPr lang="en-US" dirty="0"/>
              <a:t> </a:t>
            </a:r>
            <a:r>
              <a:rPr lang="en-US" dirty="0" err="1"/>
              <a:t>sensul</a:t>
            </a:r>
            <a:r>
              <a:rPr lang="en-US" dirty="0"/>
              <a:t> </a:t>
            </a:r>
            <a:r>
              <a:rPr lang="en-US" dirty="0" err="1"/>
              <a:t>că</a:t>
            </a:r>
            <a:r>
              <a:rPr lang="en-US" dirty="0"/>
              <a:t> nu </a:t>
            </a:r>
            <a:r>
              <a:rPr lang="en-US" dirty="0" err="1"/>
              <a:t>îl</a:t>
            </a:r>
            <a:r>
              <a:rPr lang="en-US" dirty="0"/>
              <a:t> </a:t>
            </a:r>
            <a:r>
              <a:rPr lang="en-US" dirty="0" err="1"/>
              <a:t>mai</a:t>
            </a:r>
            <a:r>
              <a:rPr lang="en-US" dirty="0"/>
              <a:t> </a:t>
            </a:r>
            <a:r>
              <a:rPr lang="en-US" dirty="0" err="1"/>
              <a:t>poate</a:t>
            </a:r>
            <a:r>
              <a:rPr lang="en-US" dirty="0"/>
              <a:t> </a:t>
            </a:r>
            <a:r>
              <a:rPr lang="en-US" dirty="0" err="1"/>
              <a:t>înstrăina</a:t>
            </a:r>
            <a:r>
              <a:rPr lang="en-US" dirty="0"/>
              <a:t>, </a:t>
            </a:r>
            <a:r>
              <a:rPr lang="en-US" dirty="0" err="1"/>
              <a:t>greva</a:t>
            </a:r>
            <a:r>
              <a:rPr lang="en-US" dirty="0"/>
              <a:t> cu </a:t>
            </a:r>
            <a:r>
              <a:rPr lang="en-US" dirty="0" err="1"/>
              <a:t>sarcini</a:t>
            </a:r>
            <a:r>
              <a:rPr lang="en-US" dirty="0"/>
              <a:t>, dona, </a:t>
            </a:r>
            <a:r>
              <a:rPr lang="en-US" dirty="0" err="1"/>
              <a:t>fiindu-i</a:t>
            </a:r>
            <a:r>
              <a:rPr lang="en-US" dirty="0"/>
              <a:t> </a:t>
            </a:r>
            <a:r>
              <a:rPr lang="en-US" dirty="0" err="1"/>
              <a:t>interzis</a:t>
            </a:r>
            <a:r>
              <a:rPr lang="en-US" dirty="0"/>
              <a:t>, </a:t>
            </a:r>
            <a:r>
              <a:rPr lang="en-US" dirty="0" err="1"/>
              <a:t>în</a:t>
            </a:r>
            <a:r>
              <a:rPr lang="en-US" dirty="0"/>
              <a:t> general, </a:t>
            </a:r>
            <a:r>
              <a:rPr lang="en-US" dirty="0" err="1"/>
              <a:t>orice</a:t>
            </a:r>
            <a:r>
              <a:rPr lang="en-US" dirty="0"/>
              <a:t> act </a:t>
            </a:r>
            <a:r>
              <a:rPr lang="en-US" dirty="0" err="1"/>
              <a:t>voluntar</a:t>
            </a:r>
            <a:r>
              <a:rPr lang="en-US" dirty="0"/>
              <a:t> care </a:t>
            </a:r>
            <a:r>
              <a:rPr lang="en-US" dirty="0" err="1"/>
              <a:t>ar</a:t>
            </a:r>
            <a:r>
              <a:rPr lang="en-US" dirty="0"/>
              <a:t> </a:t>
            </a:r>
            <a:r>
              <a:rPr lang="en-US" dirty="0" err="1"/>
              <a:t>putea</a:t>
            </a:r>
            <a:r>
              <a:rPr lang="en-US" dirty="0"/>
              <a:t> conduce la </a:t>
            </a:r>
            <a:r>
              <a:rPr lang="en-US" dirty="0" err="1"/>
              <a:t>scăderea</a:t>
            </a:r>
            <a:r>
              <a:rPr lang="en-US" dirty="0"/>
              <a:t> </a:t>
            </a:r>
            <a:r>
              <a:rPr lang="en-US" dirty="0" err="1"/>
              <a:t>valorii</a:t>
            </a:r>
            <a:r>
              <a:rPr lang="en-US" dirty="0"/>
              <a:t> </a:t>
            </a:r>
            <a:r>
              <a:rPr lang="en-US" dirty="0" err="1"/>
              <a:t>bunului</a:t>
            </a:r>
            <a:r>
              <a:rPr lang="en-US" dirty="0"/>
              <a:t> </a:t>
            </a:r>
            <a:r>
              <a:rPr lang="en-US" dirty="0" err="1"/>
              <a:t>ori</a:t>
            </a:r>
            <a:r>
              <a:rPr lang="en-US" dirty="0"/>
              <a:t> la </a:t>
            </a:r>
            <a:r>
              <a:rPr lang="en-US" dirty="0" err="1"/>
              <a:t>sustragerea</a:t>
            </a:r>
            <a:r>
              <a:rPr lang="en-US" dirty="0"/>
              <a:t> </a:t>
            </a:r>
            <a:r>
              <a:rPr lang="en-US" dirty="0" err="1"/>
              <a:t>lui</a:t>
            </a:r>
            <a:r>
              <a:rPr lang="en-US" dirty="0"/>
              <a:t> de la </a:t>
            </a:r>
            <a:r>
              <a:rPr lang="en-US" dirty="0" err="1"/>
              <a:t>urmărire</a:t>
            </a:r>
            <a:r>
              <a:rPr lang="en-US" dirty="0"/>
              <a:t>. </a:t>
            </a:r>
            <a:r>
              <a:rPr lang="en-US" dirty="0" err="1"/>
              <a:t>Bunurile</a:t>
            </a:r>
            <a:r>
              <a:rPr lang="en-US" dirty="0"/>
              <a:t> nu sunt </a:t>
            </a:r>
            <a:r>
              <a:rPr lang="en-US" dirty="0" err="1"/>
              <a:t>scoase</a:t>
            </a:r>
            <a:r>
              <a:rPr lang="en-US" dirty="0"/>
              <a:t>, ci </a:t>
            </a:r>
            <a:r>
              <a:rPr lang="en-US" dirty="0" err="1"/>
              <a:t>rămân</a:t>
            </a:r>
            <a:r>
              <a:rPr lang="en-US" dirty="0"/>
              <a:t> </a:t>
            </a:r>
            <a:r>
              <a:rPr lang="en-US" dirty="0" err="1"/>
              <a:t>în</a:t>
            </a:r>
            <a:r>
              <a:rPr lang="en-US" dirty="0"/>
              <a:t> </a:t>
            </a:r>
            <a:r>
              <a:rPr lang="en-US" dirty="0" err="1"/>
              <a:t>circuitul</a:t>
            </a:r>
            <a:r>
              <a:rPr lang="en-US" dirty="0"/>
              <a:t> civil, </a:t>
            </a:r>
            <a:r>
              <a:rPr lang="en-US" dirty="0" err="1"/>
              <a:t>fiind</a:t>
            </a:r>
            <a:r>
              <a:rPr lang="en-US" dirty="0"/>
              <a:t> </a:t>
            </a:r>
            <a:r>
              <a:rPr lang="en-US" dirty="0" err="1"/>
              <a:t>suspendat</a:t>
            </a:r>
            <a:r>
              <a:rPr lang="en-US" dirty="0"/>
              <a:t>, pe </a:t>
            </a:r>
            <a:r>
              <a:rPr lang="en-US" dirty="0" err="1"/>
              <a:t>durata</a:t>
            </a:r>
            <a:r>
              <a:rPr lang="en-US" dirty="0"/>
              <a:t> </a:t>
            </a:r>
            <a:r>
              <a:rPr lang="en-US" dirty="0" err="1"/>
              <a:t>instituirii</a:t>
            </a:r>
            <a:r>
              <a:rPr lang="en-US" dirty="0"/>
              <a:t> </a:t>
            </a:r>
            <a:r>
              <a:rPr lang="en-US" dirty="0" err="1"/>
              <a:t>măsurii</a:t>
            </a:r>
            <a:r>
              <a:rPr lang="en-US" dirty="0"/>
              <a:t>, </a:t>
            </a:r>
            <a:r>
              <a:rPr lang="en-US" dirty="0" err="1"/>
              <a:t>doar</a:t>
            </a:r>
            <a:r>
              <a:rPr lang="en-US" dirty="0"/>
              <a:t> </a:t>
            </a:r>
            <a:r>
              <a:rPr lang="en-US" dirty="0" err="1"/>
              <a:t>dreptul</a:t>
            </a:r>
            <a:r>
              <a:rPr lang="en-US" dirty="0"/>
              <a:t> de </a:t>
            </a:r>
            <a:r>
              <a:rPr lang="en-US" dirty="0" err="1"/>
              <a:t>dispoziţie</a:t>
            </a:r>
            <a:r>
              <a:rPr lang="en-US" dirty="0"/>
              <a:t> </a:t>
            </a:r>
            <a:r>
              <a:rPr lang="en-US" dirty="0" err="1"/>
              <a:t>voluntară</a:t>
            </a:r>
            <a:r>
              <a:rPr lang="en-US" dirty="0"/>
              <a:t> </a:t>
            </a:r>
            <a:r>
              <a:rPr lang="en-US" dirty="0" err="1"/>
              <a:t>asupra</a:t>
            </a:r>
            <a:r>
              <a:rPr lang="en-US" dirty="0"/>
              <a:t> </a:t>
            </a:r>
            <a:r>
              <a:rPr lang="en-US" dirty="0" err="1"/>
              <a:t>acestora</a:t>
            </a:r>
            <a:r>
              <a:rPr lang="en-US" dirty="0"/>
              <a:t> </a:t>
            </a:r>
            <a:r>
              <a:rPr lang="en-US" dirty="0" err="1"/>
              <a:t>aparţinând</a:t>
            </a:r>
            <a:r>
              <a:rPr lang="en-US" dirty="0"/>
              <a:t> </a:t>
            </a:r>
            <a:r>
              <a:rPr lang="en-US" dirty="0" err="1"/>
              <a:t>proprietarului</a:t>
            </a:r>
            <a:r>
              <a:rPr lang="en-US" dirty="0"/>
              <a:t>.</a:t>
            </a:r>
            <a:r>
              <a:rPr lang="ro-RO" dirty="0"/>
              <a:t> (de ex. CAB dp 345/08.07.2025)</a:t>
            </a:r>
            <a:endParaRPr lang="en-US" dirty="0"/>
          </a:p>
        </p:txBody>
      </p:sp>
    </p:spTree>
    <p:extLst>
      <p:ext uri="{BB962C8B-B14F-4D97-AF65-F5344CB8AC3E}">
        <p14:creationId xmlns:p14="http://schemas.microsoft.com/office/powerpoint/2010/main" val="3381758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23614-3298-CF90-87B1-8626EAE4EA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1474F3-2A24-EF8E-4981-9EA9E558373C}"/>
              </a:ext>
            </a:extLst>
          </p:cNvPr>
          <p:cNvSpPr>
            <a:spLocks noGrp="1"/>
          </p:cNvSpPr>
          <p:nvPr>
            <p:ph type="title"/>
          </p:nvPr>
        </p:nvSpPr>
        <p:spPr/>
        <p:txBody>
          <a:bodyPr>
            <a:normAutofit/>
          </a:bodyPr>
          <a:lstStyle/>
          <a:p>
            <a:pPr algn="ctr"/>
            <a:r>
              <a:rPr lang="ro-RO" sz="3200" b="1">
                <a:solidFill>
                  <a:srgbClr val="0070C0"/>
                </a:solidFill>
              </a:rPr>
              <a:t>Limitarea măsurilor asiguratorii 2/3 din venituri periodice (C.pr.civ.)</a:t>
            </a:r>
            <a:endParaRPr lang="en-US" sz="3200" b="1">
              <a:solidFill>
                <a:srgbClr val="0070C0"/>
              </a:solidFill>
            </a:endParaRPr>
          </a:p>
        </p:txBody>
      </p:sp>
      <p:sp>
        <p:nvSpPr>
          <p:cNvPr id="3" name="Content Placeholder 2">
            <a:extLst>
              <a:ext uri="{FF2B5EF4-FFF2-40B4-BE49-F238E27FC236}">
                <a16:creationId xmlns:a16="http://schemas.microsoft.com/office/drawing/2014/main" id="{4F2FBDD4-D5FD-A0CB-8873-33B07A016317}"/>
              </a:ext>
            </a:extLst>
          </p:cNvPr>
          <p:cNvSpPr>
            <a:spLocks noGrp="1"/>
          </p:cNvSpPr>
          <p:nvPr>
            <p:ph idx="1"/>
          </p:nvPr>
        </p:nvSpPr>
        <p:spPr/>
        <p:txBody>
          <a:bodyPr>
            <a:normAutofit fontScale="70000" lnSpcReduction="20000"/>
          </a:bodyPr>
          <a:lstStyle/>
          <a:p>
            <a:r>
              <a:rPr lang="en-US" b="1"/>
              <a:t>Iccj DEC. 139/26.02.2025</a:t>
            </a:r>
            <a:r>
              <a:rPr lang="en-US"/>
              <a:t> Verificare măsuri asiguratorii (art. 250 ind.2 C.p.p.) </a:t>
            </a:r>
            <a:endParaRPr lang="ro-RO"/>
          </a:p>
          <a:p>
            <a:r>
              <a:rPr lang="en-US"/>
              <a:t>Admite contestaţia formulată de inculpat</a:t>
            </a:r>
            <a:r>
              <a:rPr lang="ro-RO"/>
              <a:t> </a:t>
            </a:r>
            <a:r>
              <a:rPr lang="en-US"/>
              <a:t>împotriva încheierii</a:t>
            </a:r>
            <a:r>
              <a:rPr lang="ro-RO"/>
              <a:t>... </a:t>
            </a:r>
            <a:r>
              <a:rPr lang="en-US"/>
              <a:t>pronunţată de Curtea de Apel Bucureşti – Secţia a II-a penală</a:t>
            </a:r>
            <a:r>
              <a:rPr lang="ro-RO"/>
              <a:t>...</a:t>
            </a:r>
            <a:r>
              <a:rPr lang="en-US"/>
              <a:t>. Desfiinţează în parte încheierea atacată şi, rejudecând: </a:t>
            </a:r>
            <a:endParaRPr lang="ro-RO"/>
          </a:p>
          <a:p>
            <a:r>
              <a:rPr lang="en-US"/>
              <a:t>Dispune </a:t>
            </a:r>
            <a:r>
              <a:rPr lang="ro-RO"/>
              <a:t>... </a:t>
            </a:r>
            <a:r>
              <a:rPr lang="en-US"/>
              <a:t>desfiinţarea ordonanţei </a:t>
            </a:r>
            <a:r>
              <a:rPr lang="ro-RO"/>
              <a:t>...</a:t>
            </a:r>
            <a:r>
              <a:rPr lang="en-US"/>
              <a:t>, în sensul restrângerii măsurii sechestrului asigurător asupra contului deschis la banca </a:t>
            </a:r>
            <a:r>
              <a:rPr lang="ro-RO"/>
              <a:t>... </a:t>
            </a:r>
            <a:r>
              <a:rPr lang="en-US"/>
              <a:t>la </a:t>
            </a:r>
            <a:r>
              <a:rPr lang="en-US" b="1">
                <a:solidFill>
                  <a:srgbClr val="FF0000"/>
                </a:solidFill>
              </a:rPr>
              <a:t>2/3 (două treimi) din venitul net lunar încasat cu titlu de pensie</a:t>
            </a:r>
            <a:r>
              <a:rPr lang="en-US"/>
              <a:t>. (motivata set 1/2025). </a:t>
            </a:r>
            <a:endParaRPr lang="ro-RO"/>
          </a:p>
          <a:p>
            <a:r>
              <a:rPr lang="en-US" i="1"/>
              <a:t>În condiţiile în care Codul de procedură penală nu cuprinde norme care să stabilească expres categoria bunurilor exceptate de lege de la instituirea sechestrului, dispoziţiile procesual penale se completează cu dispoziţiile procesual civile referitoare la bunurile care, potrivit legii, au un regim privilegiat, neputând face obiectul unei executări silite, fiind neurmăribile. </a:t>
            </a:r>
            <a:endParaRPr lang="ro-RO" i="1"/>
          </a:p>
          <a:p>
            <a:r>
              <a:rPr lang="en-US" i="1"/>
              <a:t>În ceea ce privește limitele urmăririi veniturilor băneşti de către organele judiciare, conform art. 729 alin. (1) lit. b) din Cod procedură civilă, salariile şi alte venituri periodice, pensiile acordate în cadrul asigurărilor sociale, precum şi alte sume ce se plătesc periodic debitorului şi sunt destinate asigurării mijloacelor de existenţă ale acestuia, pot fi urmărite până la o treime din venitul lunar net.</a:t>
            </a:r>
            <a:endParaRPr lang="en-US"/>
          </a:p>
          <a:p>
            <a:endParaRPr lang="ro-RO"/>
          </a:p>
        </p:txBody>
      </p:sp>
    </p:spTree>
    <p:extLst>
      <p:ext uri="{BB962C8B-B14F-4D97-AF65-F5344CB8AC3E}">
        <p14:creationId xmlns:p14="http://schemas.microsoft.com/office/powerpoint/2010/main" val="2113632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4C5D9-72E8-7862-9B18-0B0D3D0D6B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19B1FD-B113-B4D0-21C3-09DDC884147F}"/>
              </a:ext>
            </a:extLst>
          </p:cNvPr>
          <p:cNvSpPr>
            <a:spLocks noGrp="1"/>
          </p:cNvSpPr>
          <p:nvPr>
            <p:ph type="title"/>
          </p:nvPr>
        </p:nvSpPr>
        <p:spPr/>
        <p:txBody>
          <a:bodyPr>
            <a:normAutofit/>
          </a:bodyPr>
          <a:lstStyle/>
          <a:p>
            <a:pPr algn="ctr"/>
            <a:r>
              <a:rPr lang="ro-RO" sz="3200" b="1">
                <a:solidFill>
                  <a:srgbClr val="0070C0"/>
                </a:solidFill>
              </a:rPr>
              <a:t>Măsuri asiguratorii – </a:t>
            </a:r>
            <a:r>
              <a:rPr lang="en-US" sz="3200" b="1">
                <a:solidFill>
                  <a:srgbClr val="0070C0"/>
                </a:solidFill>
              </a:rPr>
              <a:t>ac</a:t>
            </a:r>
            <a:r>
              <a:rPr lang="ro-RO" sz="3200" b="1">
                <a:solidFill>
                  <a:srgbClr val="0070C0"/>
                </a:solidFill>
              </a:rPr>
              <a:t>țiuni/părți sociale/prime emisiune</a:t>
            </a:r>
            <a:endParaRPr lang="en-US" sz="3200" b="1">
              <a:solidFill>
                <a:srgbClr val="0070C0"/>
              </a:solidFill>
            </a:endParaRPr>
          </a:p>
        </p:txBody>
      </p:sp>
      <p:sp>
        <p:nvSpPr>
          <p:cNvPr id="3" name="Content Placeholder 2">
            <a:extLst>
              <a:ext uri="{FF2B5EF4-FFF2-40B4-BE49-F238E27FC236}">
                <a16:creationId xmlns:a16="http://schemas.microsoft.com/office/drawing/2014/main" id="{C8F6809B-0044-794E-4337-DB6EDD195084}"/>
              </a:ext>
            </a:extLst>
          </p:cNvPr>
          <p:cNvSpPr>
            <a:spLocks noGrp="1"/>
          </p:cNvSpPr>
          <p:nvPr>
            <p:ph idx="1"/>
          </p:nvPr>
        </p:nvSpPr>
        <p:spPr/>
        <p:txBody>
          <a:bodyPr>
            <a:normAutofit fontScale="92500" lnSpcReduction="20000"/>
          </a:bodyPr>
          <a:lstStyle/>
          <a:p>
            <a:r>
              <a:rPr lang="ro-RO"/>
              <a:t>Dp</a:t>
            </a:r>
            <a:r>
              <a:rPr lang="en-US"/>
              <a:t> 182/07.05.2025 </a:t>
            </a:r>
            <a:r>
              <a:rPr lang="ro-RO"/>
              <a:t>CA </a:t>
            </a:r>
            <a:r>
              <a:rPr lang="en-US"/>
              <a:t>Ploiești</a:t>
            </a:r>
            <a:r>
              <a:rPr lang="ro-RO"/>
              <a:t> respingere contestație înch. 01.04.2025 Tribunalul Prahova</a:t>
            </a:r>
          </a:p>
          <a:p>
            <a:r>
              <a:rPr lang="ro-RO"/>
              <a:t>...</a:t>
            </a:r>
            <a:r>
              <a:rPr lang="en-US"/>
              <a:t> a constatat legalitatea şi temeinicia măsurilor asigurătorii instituite în cursul urmăririi penale, prin Ordonanța </a:t>
            </a:r>
            <a:r>
              <a:rPr lang="ro-RO"/>
              <a:t>... </a:t>
            </a:r>
            <a:r>
              <a:rPr lang="en-US"/>
              <a:t>măsuri pe care le menţine, după cum urmează:</a:t>
            </a:r>
          </a:p>
          <a:p>
            <a:r>
              <a:rPr lang="en-US"/>
              <a:t>- </a:t>
            </a:r>
            <a:r>
              <a:rPr lang="ro-RO"/>
              <a:t>... @</a:t>
            </a:r>
            <a:r>
              <a:rPr lang="en-US"/>
              <a:t> </a:t>
            </a:r>
            <a:r>
              <a:rPr lang="en-US" b="1"/>
              <a:t>acţiuni</a:t>
            </a:r>
            <a:r>
              <a:rPr lang="en-US"/>
              <a:t> în valoare de 2,5 lei/acţiune,  total </a:t>
            </a:r>
            <a:r>
              <a:rPr lang="ro-RO"/>
              <a:t>@</a:t>
            </a:r>
            <a:r>
              <a:rPr lang="en-US"/>
              <a:t> lei, acțiuni deținute de </a:t>
            </a:r>
            <a:r>
              <a:rPr lang="ro-RO"/>
              <a:t>@;</a:t>
            </a:r>
            <a:endParaRPr lang="en-US"/>
          </a:p>
          <a:p>
            <a:r>
              <a:rPr lang="en-US"/>
              <a:t>- </a:t>
            </a:r>
            <a:r>
              <a:rPr lang="ro-RO"/>
              <a:t>... </a:t>
            </a:r>
            <a:r>
              <a:rPr lang="en-US" b="1"/>
              <a:t>primelor de emisiune </a:t>
            </a:r>
            <a:r>
              <a:rPr lang="en-US"/>
              <a:t>deținute de terțul </a:t>
            </a:r>
            <a:r>
              <a:rPr lang="ro-RO"/>
              <a:t>@</a:t>
            </a:r>
            <a:r>
              <a:rPr lang="en-US"/>
              <a:t>, acționar majoritar în cadrul </a:t>
            </a:r>
            <a:r>
              <a:rPr lang="ro-RO"/>
              <a:t>@ </a:t>
            </a:r>
            <a:r>
              <a:rPr lang="en-US"/>
              <a:t>S.A, în valoare de </a:t>
            </a:r>
            <a:r>
              <a:rPr lang="ro-RO"/>
              <a:t>@</a:t>
            </a:r>
            <a:r>
              <a:rPr lang="en-US"/>
              <a:t> lei;</a:t>
            </a:r>
          </a:p>
          <a:p>
            <a:r>
              <a:rPr lang="en-US"/>
              <a:t>- </a:t>
            </a:r>
            <a:r>
              <a:rPr lang="ro-RO"/>
              <a:t>... </a:t>
            </a:r>
            <a:r>
              <a:rPr lang="en-US"/>
              <a:t>conturi: </a:t>
            </a:r>
            <a:r>
              <a:rPr lang="ro-RO"/>
              <a:t>... </a:t>
            </a:r>
            <a:r>
              <a:rPr lang="en-US"/>
              <a:t>deţinute de inculpata</a:t>
            </a:r>
            <a:r>
              <a:rPr lang="ro-RO"/>
              <a:t> @</a:t>
            </a:r>
            <a:r>
              <a:rPr lang="en-US"/>
              <a:t>, precum  şi a sumelor  ce se vor vira ulterior, până la concurenţa sumei </a:t>
            </a:r>
            <a:r>
              <a:rPr lang="ro-RO"/>
              <a:t>@</a:t>
            </a:r>
            <a:r>
              <a:rPr lang="en-US"/>
              <a:t> euro;</a:t>
            </a:r>
          </a:p>
          <a:p>
            <a:r>
              <a:rPr lang="en-US"/>
              <a:t>- conturilor </a:t>
            </a:r>
            <a:r>
              <a:rPr lang="ro-RO"/>
              <a:t>@ </a:t>
            </a:r>
            <a:r>
              <a:rPr lang="en-US"/>
              <a:t>deţinute de </a:t>
            </a:r>
            <a:r>
              <a:rPr lang="en-US" b="1"/>
              <a:t>terţul acţionar majoritar </a:t>
            </a:r>
            <a:r>
              <a:rPr lang="en-US"/>
              <a:t>al inculpatei SC </a:t>
            </a:r>
            <a:r>
              <a:rPr lang="ro-RO"/>
              <a:t>@</a:t>
            </a:r>
            <a:r>
              <a:rPr lang="en-US"/>
              <a:t>.</a:t>
            </a:r>
          </a:p>
        </p:txBody>
      </p:sp>
    </p:spTree>
    <p:extLst>
      <p:ext uri="{BB962C8B-B14F-4D97-AF65-F5344CB8AC3E}">
        <p14:creationId xmlns:p14="http://schemas.microsoft.com/office/powerpoint/2010/main" val="2310999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7863E-FD90-BED1-6ECF-F3AE7EBAD4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0BFCF-134A-6960-721B-3DD37842973F}"/>
              </a:ext>
            </a:extLst>
          </p:cNvPr>
          <p:cNvSpPr>
            <a:spLocks noGrp="1"/>
          </p:cNvSpPr>
          <p:nvPr>
            <p:ph type="title"/>
          </p:nvPr>
        </p:nvSpPr>
        <p:spPr/>
        <p:txBody>
          <a:bodyPr>
            <a:normAutofit/>
          </a:bodyPr>
          <a:lstStyle/>
          <a:p>
            <a:pPr algn="ctr"/>
            <a:r>
              <a:rPr lang="ro-RO" sz="3200" b="1">
                <a:solidFill>
                  <a:srgbClr val="0070C0"/>
                </a:solidFill>
              </a:rPr>
              <a:t>Măsuri asiguratorii pe autoturisme</a:t>
            </a:r>
            <a:endParaRPr lang="en-US" sz="3200" b="1">
              <a:solidFill>
                <a:srgbClr val="0070C0"/>
              </a:solidFill>
            </a:endParaRPr>
          </a:p>
        </p:txBody>
      </p:sp>
      <p:sp>
        <p:nvSpPr>
          <p:cNvPr id="3" name="Content Placeholder 2">
            <a:extLst>
              <a:ext uri="{FF2B5EF4-FFF2-40B4-BE49-F238E27FC236}">
                <a16:creationId xmlns:a16="http://schemas.microsoft.com/office/drawing/2014/main" id="{C8216B40-7D94-B485-CCC9-B02DE2036E5F}"/>
              </a:ext>
            </a:extLst>
          </p:cNvPr>
          <p:cNvSpPr>
            <a:spLocks noGrp="1"/>
          </p:cNvSpPr>
          <p:nvPr>
            <p:ph idx="1"/>
          </p:nvPr>
        </p:nvSpPr>
        <p:spPr/>
        <p:txBody>
          <a:bodyPr>
            <a:normAutofit/>
          </a:bodyPr>
          <a:lstStyle/>
          <a:p>
            <a:r>
              <a:rPr lang="en-US" sz="1800" b="1"/>
              <a:t>Ridicare masuri asiguratorii autoturisme</a:t>
            </a:r>
            <a:endParaRPr lang="en-US" sz="1800"/>
          </a:p>
          <a:p>
            <a:r>
              <a:rPr lang="en-US" sz="1800"/>
              <a:t>CAB, s.I.p., dp 220/ 07.05.2025 (cu majoritate)</a:t>
            </a:r>
            <a:r>
              <a:rPr lang="ro-RO" sz="1800"/>
              <a:t>: </a:t>
            </a:r>
            <a:r>
              <a:rPr lang="en-US" sz="1800" i="1"/>
              <a:t>Curtea constată că, dată fiind situaţia particulară a autoturismelor, care sunt bunuri mobile ce se devalorizează ca urmare a trecerii timpului şi a neutilizării, prin raportare la perioada mare de timp în care aceste autoturisme au fost indisponibilizate, menţinerea măsurii asigurătorii este potrivnică intereselor tuturor: atât inculpaţilor, care vor avea nişte bunuri lipsite de valoare, cât şi statului sau părţilor civile, care nu vor avea ce să urmărească şi să valorifice.</a:t>
            </a:r>
          </a:p>
          <a:p>
            <a:endParaRPr lang="en-US"/>
          </a:p>
        </p:txBody>
      </p:sp>
    </p:spTree>
    <p:extLst>
      <p:ext uri="{BB962C8B-B14F-4D97-AF65-F5344CB8AC3E}">
        <p14:creationId xmlns:p14="http://schemas.microsoft.com/office/powerpoint/2010/main" val="33866358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EE87B-8FF4-B0F1-75D2-11A7CAE4D4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99DA30-6961-3453-194E-60313BEA0851}"/>
              </a:ext>
            </a:extLst>
          </p:cNvPr>
          <p:cNvSpPr>
            <a:spLocks noGrp="1"/>
          </p:cNvSpPr>
          <p:nvPr>
            <p:ph type="title"/>
          </p:nvPr>
        </p:nvSpPr>
        <p:spPr/>
        <p:txBody>
          <a:bodyPr>
            <a:normAutofit/>
          </a:bodyPr>
          <a:lstStyle/>
          <a:p>
            <a:pPr algn="ctr"/>
            <a:r>
              <a:rPr lang="ro-RO" sz="3200" b="1">
                <a:solidFill>
                  <a:srgbClr val="0070C0"/>
                </a:solidFill>
              </a:rPr>
              <a:t>Măsuri asiguratorii cheltuieli judiciare</a:t>
            </a:r>
            <a:endParaRPr lang="en-US" sz="3200" b="1">
              <a:solidFill>
                <a:srgbClr val="0070C0"/>
              </a:solidFill>
            </a:endParaRPr>
          </a:p>
        </p:txBody>
      </p:sp>
      <p:sp>
        <p:nvSpPr>
          <p:cNvPr id="3" name="Content Placeholder 2">
            <a:extLst>
              <a:ext uri="{FF2B5EF4-FFF2-40B4-BE49-F238E27FC236}">
                <a16:creationId xmlns:a16="http://schemas.microsoft.com/office/drawing/2014/main" id="{A101CA41-5400-1DBB-2691-B1D525CFFEF6}"/>
              </a:ext>
            </a:extLst>
          </p:cNvPr>
          <p:cNvSpPr>
            <a:spLocks noGrp="1"/>
          </p:cNvSpPr>
          <p:nvPr>
            <p:ph idx="1"/>
          </p:nvPr>
        </p:nvSpPr>
        <p:spPr/>
        <p:txBody>
          <a:bodyPr>
            <a:normAutofit fontScale="85000" lnSpcReduction="20000"/>
          </a:bodyPr>
          <a:lstStyle/>
          <a:p>
            <a:r>
              <a:rPr lang="en-US" b="1"/>
              <a:t>Ridicare masuri asiguratorii cheltuieli judiciare</a:t>
            </a:r>
            <a:endParaRPr lang="en-US"/>
          </a:p>
          <a:p>
            <a:r>
              <a:rPr lang="en-US"/>
              <a:t>D.p. 181/14.04.2025 C.A. București, s. I pen.,</a:t>
            </a:r>
            <a:endParaRPr lang="ro-RO"/>
          </a:p>
          <a:p>
            <a:r>
              <a:rPr lang="en-US"/>
              <a:t>Infracţiunile pentru care inculpatul a fost trimis în judecată sunt infracţiuni de pericol iar ridicarea sumelor de bani găsite la percheziţia domiciliară şi instituirea sechestrului asupra acestora din momentul ridicării lor nu se justifică în raport cu scopul avut în vedere şi anume garanrtarea executării cheltuielilor judiciare. </a:t>
            </a:r>
          </a:p>
          <a:p>
            <a:r>
              <a:rPr lang="en-US"/>
              <a:t>Valoarea cheltuielilor judiciare efectuate în cursul urmăririi penale nu era certă şi cuantificabilă la momentul instituirii sechestrului asigurător iar în raport cu poziţia procesuală iniţial adoptată de inculpat, de recunoaştere a faptelor , nu exista niciun temei de a se crede că plata cheltuzielilor judiciare nu s-ar putea efectua în mod voluntar, pentru a fi necesară garantarea efectuării acesteia. </a:t>
            </a:r>
          </a:p>
          <a:p>
            <a:r>
              <a:rPr lang="en-US"/>
              <a:t>Prin raportare la natura măsurii asigurătorii şi la scopul acesteia instanţa de control judiciar constată că măsura asigurătorie este disproporţionată în raport cu scopul urmărit astfel că va dispune ridicarea acesteia.</a:t>
            </a:r>
          </a:p>
          <a:p>
            <a:endParaRPr lang="en-US"/>
          </a:p>
        </p:txBody>
      </p:sp>
    </p:spTree>
    <p:extLst>
      <p:ext uri="{BB962C8B-B14F-4D97-AF65-F5344CB8AC3E}">
        <p14:creationId xmlns:p14="http://schemas.microsoft.com/office/powerpoint/2010/main" val="592196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A6F9A-1EB2-4630-A841-3A4485EF68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818FE3-70F3-FB30-BB44-8671C62C7882}"/>
              </a:ext>
            </a:extLst>
          </p:cNvPr>
          <p:cNvSpPr>
            <a:spLocks noGrp="1"/>
          </p:cNvSpPr>
          <p:nvPr>
            <p:ph type="title"/>
          </p:nvPr>
        </p:nvSpPr>
        <p:spPr/>
        <p:txBody>
          <a:bodyPr>
            <a:normAutofit/>
          </a:bodyPr>
          <a:lstStyle/>
          <a:p>
            <a:pPr algn="ctr"/>
            <a:r>
              <a:rPr lang="ro-RO" sz="3200" b="1">
                <a:solidFill>
                  <a:srgbClr val="0070C0"/>
                </a:solidFill>
              </a:rPr>
              <a:t>Valoarea bunurilor sechestrate și prejudiciul/valoarea de confiscat</a:t>
            </a:r>
            <a:endParaRPr lang="en-US" sz="3200" b="1">
              <a:solidFill>
                <a:srgbClr val="0070C0"/>
              </a:solidFill>
            </a:endParaRPr>
          </a:p>
        </p:txBody>
      </p:sp>
      <p:sp>
        <p:nvSpPr>
          <p:cNvPr id="3" name="Content Placeholder 2">
            <a:extLst>
              <a:ext uri="{FF2B5EF4-FFF2-40B4-BE49-F238E27FC236}">
                <a16:creationId xmlns:a16="http://schemas.microsoft.com/office/drawing/2014/main" id="{79378DB6-F7CD-F23D-4708-BC299A178DEE}"/>
              </a:ext>
            </a:extLst>
          </p:cNvPr>
          <p:cNvSpPr>
            <a:spLocks noGrp="1"/>
          </p:cNvSpPr>
          <p:nvPr>
            <p:ph idx="1"/>
          </p:nvPr>
        </p:nvSpPr>
        <p:spPr/>
        <p:txBody>
          <a:bodyPr>
            <a:normAutofit fontScale="85000" lnSpcReduction="10000"/>
          </a:bodyPr>
          <a:lstStyle/>
          <a:p>
            <a:r>
              <a:rPr lang="en-US"/>
              <a:t>Cu privire la legalitatea și temeinicia măsurilor asigurătorii dispuse în cauză, din analiza textelor legale anterior menţionate a reieşit că, atunci când se dispune luarea unei măsuri asigurătorii trebuie avute în vedere mai multe valori implicate în cauză, fiind necesară o </a:t>
            </a:r>
            <a:r>
              <a:rPr lang="en-US" b="1">
                <a:solidFill>
                  <a:srgbClr val="FF0000"/>
                </a:solidFill>
              </a:rPr>
              <a:t>evaluare a prejudiciului</a:t>
            </a:r>
            <a:r>
              <a:rPr lang="en-US"/>
              <a:t> produs prin infracţiune, iar </a:t>
            </a:r>
            <a:r>
              <a:rPr lang="en-US" b="1">
                <a:solidFill>
                  <a:srgbClr val="00B0F0"/>
                </a:solidFill>
              </a:rPr>
              <a:t>valoarea bunurilor sechestrate trebuie să fie apropiată de cea a bunurilor care ar putea fi confiscate</a:t>
            </a:r>
            <a:r>
              <a:rPr lang="en-US"/>
              <a:t>, după stabilirea vinovăţiei, dacă se apreciază că se impune această măsură.</a:t>
            </a:r>
            <a:r>
              <a:rPr lang="ro-RO"/>
              <a:t> (TB, înch. 15.05.2025)</a:t>
            </a:r>
          </a:p>
          <a:p>
            <a:r>
              <a:rPr lang="en-US"/>
              <a:t>„aspectele vizând </a:t>
            </a:r>
            <a:r>
              <a:rPr lang="en-US" b="1"/>
              <a:t>existența certă a prejudiciului </a:t>
            </a:r>
            <a:r>
              <a:rPr lang="en-US"/>
              <a:t>ori </a:t>
            </a:r>
            <a:r>
              <a:rPr lang="en-US" b="1"/>
              <a:t>întinderea</a:t>
            </a:r>
            <a:r>
              <a:rPr lang="en-US"/>
              <a:t> acestuia sunt de competența exclusivă a instanței de judecată ce urmează a se pronunța asupra fondului cauzei, măsurile asigurătorii având altă rațiune și alt regim juridic; în speță, </a:t>
            </a:r>
            <a:r>
              <a:rPr lang="en-US" b="1">
                <a:solidFill>
                  <a:srgbClr val="00B0F0"/>
                </a:solidFill>
              </a:rPr>
              <a:t>relevant este că partea civilă </a:t>
            </a:r>
            <a:r>
              <a:rPr lang="en-US" b="1">
                <a:solidFill>
                  <a:srgbClr val="FF0000"/>
                </a:solidFill>
              </a:rPr>
              <a:t>pretinde</a:t>
            </a:r>
            <a:r>
              <a:rPr lang="en-US" b="1">
                <a:solidFill>
                  <a:srgbClr val="00B0F0"/>
                </a:solidFill>
              </a:rPr>
              <a:t> că a suferit o pagubă</a:t>
            </a:r>
            <a:r>
              <a:rPr lang="en-US"/>
              <a:t>, existând deci necesitatea menținerii măsurilor asiguratorii astfel încât să fie posibilă acoperirea unui astfel de prejudiciu.”</a:t>
            </a:r>
            <a:r>
              <a:rPr lang="ro-RO"/>
              <a:t> (CAB, dp /29.07.2024)</a:t>
            </a:r>
            <a:endParaRPr lang="en-US"/>
          </a:p>
          <a:p>
            <a:endParaRPr lang="en-US"/>
          </a:p>
        </p:txBody>
      </p:sp>
    </p:spTree>
    <p:extLst>
      <p:ext uri="{BB962C8B-B14F-4D97-AF65-F5344CB8AC3E}">
        <p14:creationId xmlns:p14="http://schemas.microsoft.com/office/powerpoint/2010/main" val="17556736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45112-EFC1-B0C7-C4F0-4CC23331C6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D8D666-F77C-9060-27AF-88E9B51ADC25}"/>
              </a:ext>
            </a:extLst>
          </p:cNvPr>
          <p:cNvSpPr>
            <a:spLocks noGrp="1"/>
          </p:cNvSpPr>
          <p:nvPr>
            <p:ph type="title"/>
          </p:nvPr>
        </p:nvSpPr>
        <p:spPr>
          <a:xfrm>
            <a:off x="838200" y="365125"/>
            <a:ext cx="10515600" cy="594995"/>
          </a:xfrm>
        </p:spPr>
        <p:txBody>
          <a:bodyPr>
            <a:normAutofit/>
          </a:bodyPr>
          <a:lstStyle/>
          <a:p>
            <a:pPr algn="ctr"/>
            <a:r>
              <a:rPr lang="ro-RO" sz="3200" b="1" dirty="0">
                <a:solidFill>
                  <a:srgbClr val="0070C0"/>
                </a:solidFill>
              </a:rPr>
              <a:t>Titularul dr. de proprietate asupra bunurilor sechestrate (I)</a:t>
            </a:r>
            <a:endParaRPr lang="en-US" sz="3200" b="1" dirty="0">
              <a:solidFill>
                <a:srgbClr val="0070C0"/>
              </a:solidFill>
            </a:endParaRPr>
          </a:p>
        </p:txBody>
      </p:sp>
      <p:sp>
        <p:nvSpPr>
          <p:cNvPr id="3" name="Content Placeholder 2">
            <a:extLst>
              <a:ext uri="{FF2B5EF4-FFF2-40B4-BE49-F238E27FC236}">
                <a16:creationId xmlns:a16="http://schemas.microsoft.com/office/drawing/2014/main" id="{75B61619-5D4B-E922-5D02-68FC154272E6}"/>
              </a:ext>
            </a:extLst>
          </p:cNvPr>
          <p:cNvSpPr>
            <a:spLocks noGrp="1"/>
          </p:cNvSpPr>
          <p:nvPr>
            <p:ph idx="1"/>
          </p:nvPr>
        </p:nvSpPr>
        <p:spPr>
          <a:xfrm>
            <a:off x="838200" y="857250"/>
            <a:ext cx="10515600" cy="5635625"/>
          </a:xfrm>
        </p:spPr>
        <p:txBody>
          <a:bodyPr>
            <a:noAutofit/>
          </a:bodyPr>
          <a:lstStyle/>
          <a:p>
            <a:r>
              <a:rPr lang="en-US" sz="1400" b="1" dirty="0" err="1">
                <a:cs typeface="Arial" panose="020B0604020202020204" pitchFamily="34" charset="0"/>
              </a:rPr>
              <a:t>Ridicare</a:t>
            </a:r>
            <a:r>
              <a:rPr lang="en-US" sz="1400" b="1" dirty="0">
                <a:cs typeface="Arial" panose="020B0604020202020204" pitchFamily="34" charset="0"/>
              </a:rPr>
              <a:t> </a:t>
            </a:r>
            <a:r>
              <a:rPr lang="en-US" sz="1400" b="1" dirty="0" err="1">
                <a:cs typeface="Arial" panose="020B0604020202020204" pitchFamily="34" charset="0"/>
              </a:rPr>
              <a:t>sechestru</a:t>
            </a:r>
            <a:r>
              <a:rPr lang="en-US" sz="1400" b="1" dirty="0">
                <a:cs typeface="Arial" panose="020B0604020202020204" pitchFamily="34" charset="0"/>
              </a:rPr>
              <a:t> </a:t>
            </a:r>
            <a:r>
              <a:rPr lang="en-US" sz="1400" b="1" dirty="0" err="1">
                <a:cs typeface="Arial" panose="020B0604020202020204" pitchFamily="34" charset="0"/>
              </a:rPr>
              <a:t>sume</a:t>
            </a:r>
            <a:r>
              <a:rPr lang="en-US" sz="1400" b="1" dirty="0">
                <a:cs typeface="Arial" panose="020B0604020202020204" pitchFamily="34" charset="0"/>
              </a:rPr>
              <a:t> de bani in fond </a:t>
            </a:r>
            <a:r>
              <a:rPr lang="en-US" sz="1400" b="1" dirty="0" err="1">
                <a:cs typeface="Arial" panose="020B0604020202020204" pitchFamily="34" charset="0"/>
              </a:rPr>
              <a:t>si</a:t>
            </a:r>
            <a:r>
              <a:rPr lang="en-US" sz="1400" b="1" dirty="0">
                <a:cs typeface="Arial" panose="020B0604020202020204" pitchFamily="34" charset="0"/>
              </a:rPr>
              <a:t> </a:t>
            </a:r>
            <a:r>
              <a:rPr lang="en-US" sz="1400" b="1" dirty="0" err="1">
                <a:cs typeface="Arial" panose="020B0604020202020204" pitchFamily="34" charset="0"/>
              </a:rPr>
              <a:t>solutie</a:t>
            </a:r>
            <a:r>
              <a:rPr lang="en-US" sz="1400" b="1" dirty="0">
                <a:cs typeface="Arial" panose="020B0604020202020204" pitchFamily="34" charset="0"/>
              </a:rPr>
              <a:t> </a:t>
            </a:r>
            <a:r>
              <a:rPr lang="en-US" sz="1400" b="1" dirty="0" err="1">
                <a:cs typeface="Arial" panose="020B0604020202020204" pitchFamily="34" charset="0"/>
              </a:rPr>
              <a:t>contrara</a:t>
            </a:r>
            <a:r>
              <a:rPr lang="en-US" sz="1400" b="1" dirty="0">
                <a:cs typeface="Arial" panose="020B0604020202020204" pitchFamily="34" charset="0"/>
              </a:rPr>
              <a:t> in </a:t>
            </a:r>
            <a:r>
              <a:rPr lang="en-US" sz="1400" b="1" dirty="0" err="1">
                <a:cs typeface="Arial" panose="020B0604020202020204" pitchFamily="34" charset="0"/>
              </a:rPr>
              <a:t>contestatie</a:t>
            </a:r>
            <a:r>
              <a:rPr lang="ro-RO" sz="1400" b="1" dirty="0">
                <a:cs typeface="Arial" panose="020B0604020202020204" pitchFamily="34" charset="0"/>
              </a:rPr>
              <a:t> </a:t>
            </a:r>
            <a:r>
              <a:rPr lang="ro-RO" sz="1400" dirty="0">
                <a:cs typeface="Arial" panose="020B0604020202020204" pitchFamily="34" charset="0"/>
              </a:rPr>
              <a:t>Dp </a:t>
            </a:r>
            <a:r>
              <a:rPr lang="en-US" sz="1400" dirty="0">
                <a:cs typeface="Arial" panose="020B0604020202020204" pitchFamily="34" charset="0"/>
              </a:rPr>
              <a:t>206/2025</a:t>
            </a:r>
            <a:r>
              <a:rPr lang="ro-RO" sz="1400" dirty="0">
                <a:cs typeface="Arial" panose="020B0604020202020204" pitchFamily="34" charset="0"/>
              </a:rPr>
              <a:t>/</a:t>
            </a:r>
            <a:r>
              <a:rPr lang="en-US" sz="1400" dirty="0">
                <a:cs typeface="Arial" panose="020B0604020202020204" pitchFamily="34" charset="0"/>
              </a:rPr>
              <a:t>19.05.2025</a:t>
            </a:r>
            <a:r>
              <a:rPr lang="ro-RO" sz="1400" dirty="0">
                <a:cs typeface="Arial" panose="020B0604020202020204" pitchFamily="34" charset="0"/>
              </a:rPr>
              <a:t>, </a:t>
            </a:r>
            <a:r>
              <a:rPr lang="en-US" sz="1400" dirty="0" err="1">
                <a:cs typeface="Arial" panose="020B0604020202020204" pitchFamily="34" charset="0"/>
              </a:rPr>
              <a:t>Curtea</a:t>
            </a:r>
            <a:r>
              <a:rPr lang="en-US" sz="1400" dirty="0">
                <a:cs typeface="Arial" panose="020B0604020202020204" pitchFamily="34" charset="0"/>
              </a:rPr>
              <a:t> de Apel </a:t>
            </a:r>
            <a:r>
              <a:rPr lang="en-US" sz="1400" dirty="0" err="1">
                <a:cs typeface="Arial" panose="020B0604020202020204" pitchFamily="34" charset="0"/>
              </a:rPr>
              <a:t>Ploiești</a:t>
            </a:r>
            <a:endParaRPr lang="ro-RO" sz="1400" dirty="0">
              <a:cs typeface="Arial" panose="020B0604020202020204" pitchFamily="34" charset="0"/>
            </a:endParaRPr>
          </a:p>
          <a:p>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opinia</a:t>
            </a:r>
            <a:r>
              <a:rPr lang="en-US" sz="1400" dirty="0">
                <a:cs typeface="Arial" panose="020B0604020202020204" pitchFamily="34" charset="0"/>
              </a:rPr>
              <a:t> </a:t>
            </a:r>
            <a:r>
              <a:rPr lang="en-US" sz="1400" dirty="0" err="1">
                <a:cs typeface="Arial" panose="020B0604020202020204" pitchFamily="34" charset="0"/>
              </a:rPr>
              <a:t>Curţii</a:t>
            </a:r>
            <a:r>
              <a:rPr lang="en-US" sz="1400" dirty="0">
                <a:cs typeface="Arial" panose="020B0604020202020204" pitchFamily="34" charset="0"/>
              </a:rPr>
              <a:t> </a:t>
            </a:r>
            <a:r>
              <a:rPr lang="en-US" sz="1400" dirty="0" err="1">
                <a:cs typeface="Arial" panose="020B0604020202020204" pitchFamily="34" charset="0"/>
              </a:rPr>
              <a:t>este</a:t>
            </a:r>
            <a:r>
              <a:rPr lang="en-US" sz="1400" dirty="0">
                <a:cs typeface="Arial" panose="020B0604020202020204" pitchFamily="34" charset="0"/>
              </a:rPr>
              <a:t>, </a:t>
            </a:r>
            <a:r>
              <a:rPr lang="en-US" sz="1400" dirty="0" err="1">
                <a:cs typeface="Arial" panose="020B0604020202020204" pitchFamily="34" charset="0"/>
              </a:rPr>
              <a:t>astfel</a:t>
            </a:r>
            <a:r>
              <a:rPr lang="en-US" sz="1400" dirty="0">
                <a:cs typeface="Arial" panose="020B0604020202020204" pitchFamily="34" charset="0"/>
              </a:rPr>
              <a:t>, </a:t>
            </a:r>
            <a:r>
              <a:rPr lang="en-US" sz="1400" dirty="0" err="1">
                <a:cs typeface="Arial" panose="020B0604020202020204" pitchFamily="34" charset="0"/>
              </a:rPr>
              <a:t>necesară</a:t>
            </a:r>
            <a:r>
              <a:rPr lang="en-US" sz="1400" dirty="0">
                <a:cs typeface="Arial" panose="020B0604020202020204" pitchFamily="34" charset="0"/>
              </a:rPr>
              <a:t> </a:t>
            </a:r>
            <a:r>
              <a:rPr lang="en-US" sz="1400" dirty="0" err="1">
                <a:cs typeface="Arial" panose="020B0604020202020204" pitchFamily="34" charset="0"/>
              </a:rPr>
              <a:t>decelarea</a:t>
            </a:r>
            <a:r>
              <a:rPr lang="en-US" sz="1400" dirty="0">
                <a:cs typeface="Arial" panose="020B0604020202020204" pitchFamily="34" charset="0"/>
              </a:rPr>
              <a:t> </a:t>
            </a:r>
            <a:r>
              <a:rPr lang="en-US" sz="1400" dirty="0" err="1">
                <a:cs typeface="Arial" panose="020B0604020202020204" pitchFamily="34" charset="0"/>
              </a:rPr>
              <a:t>tuturor</a:t>
            </a:r>
            <a:r>
              <a:rPr lang="en-US" sz="1400" dirty="0">
                <a:cs typeface="Arial" panose="020B0604020202020204" pitchFamily="34" charset="0"/>
              </a:rPr>
              <a:t> </a:t>
            </a:r>
            <a:r>
              <a:rPr lang="en-US" sz="1400" dirty="0" err="1">
                <a:cs typeface="Arial" panose="020B0604020202020204" pitchFamily="34" charset="0"/>
              </a:rPr>
              <a:t>împrejurărilor</a:t>
            </a:r>
            <a:r>
              <a:rPr lang="en-US" sz="1400" dirty="0">
                <a:cs typeface="Arial" panose="020B0604020202020204" pitchFamily="34" charset="0"/>
              </a:rPr>
              <a:t> </a:t>
            </a:r>
            <a:r>
              <a:rPr lang="en-US" sz="1400" dirty="0" err="1">
                <a:cs typeface="Arial" panose="020B0604020202020204" pitchFamily="34" charset="0"/>
              </a:rPr>
              <a:t>cauzei</a:t>
            </a:r>
            <a:r>
              <a:rPr lang="en-US" sz="1400" dirty="0">
                <a:cs typeface="Arial" panose="020B0604020202020204" pitchFamily="34" charset="0"/>
              </a:rPr>
              <a:t> </a:t>
            </a:r>
            <a:r>
              <a:rPr lang="en-US" sz="1400" dirty="0" err="1">
                <a:cs typeface="Arial" panose="020B0604020202020204" pitchFamily="34" charset="0"/>
              </a:rPr>
              <a:t>dedusă</a:t>
            </a:r>
            <a:r>
              <a:rPr lang="en-US" sz="1400" dirty="0">
                <a:cs typeface="Arial" panose="020B0604020202020204" pitchFamily="34" charset="0"/>
              </a:rPr>
              <a:t> </a:t>
            </a:r>
            <a:r>
              <a:rPr lang="en-US" sz="1400" dirty="0" err="1">
                <a:cs typeface="Arial" panose="020B0604020202020204" pitchFamily="34" charset="0"/>
              </a:rPr>
              <a:t>judecăţii</a:t>
            </a:r>
            <a:r>
              <a:rPr lang="en-US" sz="1400" dirty="0">
                <a:cs typeface="Arial" panose="020B0604020202020204" pitchFamily="34" charset="0"/>
              </a:rPr>
              <a:t> </a:t>
            </a:r>
            <a:r>
              <a:rPr lang="en-US" sz="1400" dirty="0" err="1">
                <a:cs typeface="Arial" panose="020B0604020202020204" pitchFamily="34" charset="0"/>
              </a:rPr>
              <a:t>înainte</a:t>
            </a:r>
            <a:r>
              <a:rPr lang="en-US" sz="1400" dirty="0">
                <a:cs typeface="Arial" panose="020B0604020202020204" pitchFamily="34" charset="0"/>
              </a:rPr>
              <a:t> de a </a:t>
            </a:r>
            <a:r>
              <a:rPr lang="en-US" sz="1400" dirty="0" err="1">
                <a:cs typeface="Arial" panose="020B0604020202020204" pitchFamily="34" charset="0"/>
              </a:rPr>
              <a:t>deveni</a:t>
            </a:r>
            <a:r>
              <a:rPr lang="en-US" sz="1400" dirty="0">
                <a:cs typeface="Arial" panose="020B0604020202020204" pitchFamily="34" charset="0"/>
              </a:rPr>
              <a:t> incident </a:t>
            </a:r>
            <a:r>
              <a:rPr lang="en-US" sz="1400" dirty="0" err="1">
                <a:cs typeface="Arial" panose="020B0604020202020204" pitchFamily="34" charset="0"/>
              </a:rPr>
              <a:t>argumentul</a:t>
            </a:r>
            <a:r>
              <a:rPr lang="en-US" sz="1400" dirty="0">
                <a:cs typeface="Arial" panose="020B0604020202020204" pitchFamily="34" charset="0"/>
              </a:rPr>
              <a:t>,  </a:t>
            </a:r>
            <a:r>
              <a:rPr lang="en-US" sz="1400" dirty="0" err="1">
                <a:cs typeface="Arial" panose="020B0604020202020204" pitchFamily="34" charset="0"/>
              </a:rPr>
              <a:t>neîntemeiat</a:t>
            </a:r>
            <a:r>
              <a:rPr lang="en-US" sz="1400" dirty="0">
                <a:cs typeface="Arial" panose="020B0604020202020204" pitchFamily="34" charset="0"/>
              </a:rPr>
              <a:t> la </a:t>
            </a:r>
            <a:r>
              <a:rPr lang="en-US" sz="1400" dirty="0" err="1">
                <a:cs typeface="Arial" panose="020B0604020202020204" pitchFamily="34" charset="0"/>
              </a:rPr>
              <a:t>acest</a:t>
            </a:r>
            <a:r>
              <a:rPr lang="en-US" sz="1400" dirty="0">
                <a:cs typeface="Arial" panose="020B0604020202020204" pitchFamily="34" charset="0"/>
              </a:rPr>
              <a:t> moment </a:t>
            </a:r>
            <a:r>
              <a:rPr lang="en-US" sz="1400" dirty="0" err="1">
                <a:cs typeface="Arial" panose="020B0604020202020204" pitchFamily="34" charset="0"/>
              </a:rPr>
              <a:t>procesual</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sensul</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nu se </a:t>
            </a:r>
            <a:r>
              <a:rPr lang="en-US" sz="1400" dirty="0" err="1">
                <a:cs typeface="Arial" panose="020B0604020202020204" pitchFamily="34" charset="0"/>
              </a:rPr>
              <a:t>poate</a:t>
            </a:r>
            <a:r>
              <a:rPr lang="en-US" sz="1400" dirty="0">
                <a:cs typeface="Arial" panose="020B0604020202020204" pitchFamily="34" charset="0"/>
              </a:rPr>
              <a:t> </a:t>
            </a:r>
            <a:r>
              <a:rPr lang="en-US" sz="1400" dirty="0" err="1">
                <a:cs typeface="Arial" panose="020B0604020202020204" pitchFamily="34" charset="0"/>
              </a:rPr>
              <a:t>considera</a:t>
            </a:r>
            <a:r>
              <a:rPr lang="en-US" sz="1400" dirty="0">
                <a:cs typeface="Arial" panose="020B0604020202020204" pitchFamily="34" charset="0"/>
              </a:rPr>
              <a:t> </a:t>
            </a:r>
            <a:r>
              <a:rPr lang="en-US" sz="1400" dirty="0" err="1">
                <a:cs typeface="Arial" panose="020B0604020202020204" pitchFamily="34" charset="0"/>
              </a:rPr>
              <a:t>rezonabil</a:t>
            </a:r>
            <a:r>
              <a:rPr lang="en-US" sz="1400" dirty="0">
                <a:cs typeface="Arial" panose="020B0604020202020204" pitchFamily="34" charset="0"/>
              </a:rPr>
              <a:t> </a:t>
            </a:r>
            <a:r>
              <a:rPr lang="en-US" sz="1400" dirty="0" err="1">
                <a:cs typeface="Arial" panose="020B0604020202020204" pitchFamily="34" charset="0"/>
              </a:rPr>
              <a:t>faptul</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a:t>
            </a:r>
            <a:r>
              <a:rPr lang="en-US" sz="1400" dirty="0" err="1">
                <a:cs typeface="Arial" panose="020B0604020202020204" pitchFamily="34" charset="0"/>
              </a:rPr>
              <a:t>suma</a:t>
            </a:r>
            <a:r>
              <a:rPr lang="en-US" sz="1400" dirty="0">
                <a:cs typeface="Arial" panose="020B0604020202020204" pitchFamily="34" charset="0"/>
              </a:rPr>
              <a:t> de 80.800 lei </a:t>
            </a:r>
            <a:r>
              <a:rPr lang="en-US" sz="1400" dirty="0" err="1">
                <a:cs typeface="Arial" panose="020B0604020202020204" pitchFamily="34" charset="0"/>
              </a:rPr>
              <a:t>ridicată</a:t>
            </a:r>
            <a:r>
              <a:rPr lang="en-US" sz="1400" dirty="0">
                <a:cs typeface="Arial" panose="020B0604020202020204" pitchFamily="34" charset="0"/>
              </a:rPr>
              <a:t> de la </a:t>
            </a:r>
            <a:r>
              <a:rPr lang="en-US" sz="1400" dirty="0" err="1">
                <a:cs typeface="Arial" panose="020B0604020202020204" pitchFamily="34" charset="0"/>
              </a:rPr>
              <a:t>domiciliul</a:t>
            </a:r>
            <a:r>
              <a:rPr lang="en-US" sz="1400" dirty="0">
                <a:cs typeface="Arial" panose="020B0604020202020204" pitchFamily="34" charset="0"/>
              </a:rPr>
              <a:t> </a:t>
            </a:r>
            <a:r>
              <a:rPr lang="en-US" sz="1400" dirty="0" err="1">
                <a:cs typeface="Arial" panose="020B0604020202020204" pitchFamily="34" charset="0"/>
              </a:rPr>
              <a:t>inculpatului</a:t>
            </a:r>
            <a:r>
              <a:rPr lang="en-US" sz="1400" dirty="0">
                <a:cs typeface="Arial" panose="020B0604020202020204" pitchFamily="34" charset="0"/>
              </a:rPr>
              <a:t> </a:t>
            </a:r>
            <a:r>
              <a:rPr lang="ro-RO" sz="1400" dirty="0">
                <a:cs typeface="Arial" panose="020B0604020202020204" pitchFamily="34" charset="0"/>
              </a:rPr>
              <a:t>@ </a:t>
            </a:r>
            <a:r>
              <a:rPr lang="en-US" sz="1400" dirty="0" err="1">
                <a:cs typeface="Arial" panose="020B0604020202020204" pitchFamily="34" charset="0"/>
              </a:rPr>
              <a:t>ar</a:t>
            </a:r>
            <a:r>
              <a:rPr lang="en-US" sz="1400" dirty="0">
                <a:cs typeface="Arial" panose="020B0604020202020204" pitchFamily="34" charset="0"/>
              </a:rPr>
              <a:t> </a:t>
            </a:r>
            <a:r>
              <a:rPr lang="en-US" sz="1400" dirty="0" err="1">
                <a:cs typeface="Arial" panose="020B0604020202020204" pitchFamily="34" charset="0"/>
              </a:rPr>
              <a:t>putea</a:t>
            </a:r>
            <a:r>
              <a:rPr lang="en-US" sz="1400" dirty="0">
                <a:cs typeface="Arial" panose="020B0604020202020204" pitchFamily="34" charset="0"/>
              </a:rPr>
              <a:t> fi </a:t>
            </a:r>
            <a:r>
              <a:rPr lang="en-US" sz="1400" dirty="0" err="1">
                <a:cs typeface="Arial" panose="020B0604020202020204" pitchFamily="34" charset="0"/>
              </a:rPr>
              <a:t>supusă</a:t>
            </a:r>
            <a:r>
              <a:rPr lang="en-US" sz="1400" dirty="0">
                <a:cs typeface="Arial" panose="020B0604020202020204" pitchFamily="34" charset="0"/>
              </a:rPr>
              <a:t> </a:t>
            </a:r>
            <a:r>
              <a:rPr lang="en-US" sz="1400" dirty="0" err="1">
                <a:cs typeface="Arial" panose="020B0604020202020204" pitchFamily="34" charset="0"/>
              </a:rPr>
              <a:t>acestei</a:t>
            </a:r>
            <a:r>
              <a:rPr lang="en-US" sz="1400" dirty="0">
                <a:cs typeface="Arial" panose="020B0604020202020204" pitchFamily="34" charset="0"/>
              </a:rPr>
              <a:t> </a:t>
            </a:r>
            <a:r>
              <a:rPr lang="en-US" sz="1400" dirty="0" err="1">
                <a:cs typeface="Arial" panose="020B0604020202020204" pitchFamily="34" charset="0"/>
              </a:rPr>
              <a:t>măsuri</a:t>
            </a:r>
            <a:r>
              <a:rPr lang="en-US" sz="1400" dirty="0">
                <a:cs typeface="Arial" panose="020B0604020202020204" pitchFamily="34" charset="0"/>
              </a:rPr>
              <a:t> de </a:t>
            </a:r>
            <a:r>
              <a:rPr lang="en-US" sz="1400" dirty="0" err="1">
                <a:cs typeface="Arial" panose="020B0604020202020204" pitchFamily="34" charset="0"/>
              </a:rPr>
              <a:t>siguranţă</a:t>
            </a:r>
            <a:r>
              <a:rPr lang="en-US" sz="1400" dirty="0">
                <a:cs typeface="Arial" panose="020B0604020202020204" pitchFamily="34" charset="0"/>
              </a:rPr>
              <a:t> a </a:t>
            </a:r>
            <a:r>
              <a:rPr lang="en-US" sz="1400" dirty="0" err="1">
                <a:cs typeface="Arial" panose="020B0604020202020204" pitchFamily="34" charset="0"/>
              </a:rPr>
              <a:t>confiscării</a:t>
            </a:r>
            <a:r>
              <a:rPr lang="en-US" sz="1400" dirty="0">
                <a:cs typeface="Arial" panose="020B0604020202020204" pitchFamily="34" charset="0"/>
              </a:rPr>
              <a:t> </a:t>
            </a:r>
            <a:r>
              <a:rPr lang="en-US" sz="1400" dirty="0" err="1">
                <a:cs typeface="Arial" panose="020B0604020202020204" pitchFamily="34" charset="0"/>
              </a:rPr>
              <a:t>extinse</a:t>
            </a:r>
            <a:r>
              <a:rPr lang="en-US" sz="1400" dirty="0">
                <a:cs typeface="Arial" panose="020B0604020202020204" pitchFamily="34" charset="0"/>
              </a:rPr>
              <a:t> de la </a:t>
            </a:r>
            <a:r>
              <a:rPr lang="en-US" sz="1400" dirty="0" err="1">
                <a:cs typeface="Arial" panose="020B0604020202020204" pitchFamily="34" charset="0"/>
              </a:rPr>
              <a:t>terţi</a:t>
            </a:r>
            <a:r>
              <a:rPr lang="en-US" sz="1400" dirty="0">
                <a:cs typeface="Arial" panose="020B0604020202020204" pitchFamily="34" charset="0"/>
              </a:rPr>
              <a:t>.</a:t>
            </a:r>
          </a:p>
          <a:p>
            <a:r>
              <a:rPr lang="en-US" sz="1400" dirty="0">
                <a:cs typeface="Arial" panose="020B0604020202020204" pitchFamily="34" charset="0"/>
              </a:rPr>
              <a:t>Pe de </a:t>
            </a:r>
            <a:r>
              <a:rPr lang="en-US" sz="1400" dirty="0" err="1">
                <a:cs typeface="Arial" panose="020B0604020202020204" pitchFamily="34" charset="0"/>
              </a:rPr>
              <a:t>altă</a:t>
            </a:r>
            <a:r>
              <a:rPr lang="en-US" sz="1400" dirty="0">
                <a:cs typeface="Arial" panose="020B0604020202020204" pitchFamily="34" charset="0"/>
              </a:rPr>
              <a:t> </a:t>
            </a:r>
            <a:r>
              <a:rPr lang="en-US" sz="1400" dirty="0" err="1">
                <a:cs typeface="Arial" panose="020B0604020202020204" pitchFamily="34" charset="0"/>
              </a:rPr>
              <a:t>parte</a:t>
            </a:r>
            <a:r>
              <a:rPr lang="en-US" sz="1400" dirty="0">
                <a:cs typeface="Arial" panose="020B0604020202020204" pitchFamily="34" charset="0"/>
              </a:rPr>
              <a:t>, </a:t>
            </a:r>
            <a:r>
              <a:rPr lang="en-US" sz="1400" dirty="0" err="1">
                <a:cs typeface="Arial" panose="020B0604020202020204" pitchFamily="34" charset="0"/>
              </a:rPr>
              <a:t>Curtea</a:t>
            </a:r>
            <a:r>
              <a:rPr lang="en-US" sz="1400" dirty="0">
                <a:cs typeface="Arial" panose="020B0604020202020204" pitchFamily="34" charset="0"/>
              </a:rPr>
              <a:t> </a:t>
            </a:r>
            <a:r>
              <a:rPr lang="en-US" sz="1400" dirty="0" err="1">
                <a:cs typeface="Arial" panose="020B0604020202020204" pitchFamily="34" charset="0"/>
              </a:rPr>
              <a:t>reţine</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materia</a:t>
            </a:r>
            <a:r>
              <a:rPr lang="en-US" sz="1400" dirty="0">
                <a:cs typeface="Arial" panose="020B0604020202020204" pitchFamily="34" charset="0"/>
              </a:rPr>
              <a:t> </a:t>
            </a:r>
            <a:r>
              <a:rPr lang="en-US" sz="1400" dirty="0" err="1">
                <a:cs typeface="Arial" panose="020B0604020202020204" pitchFamily="34" charset="0"/>
              </a:rPr>
              <a:t>măsurilor</a:t>
            </a:r>
            <a:r>
              <a:rPr lang="en-US" sz="1400" dirty="0">
                <a:cs typeface="Arial" panose="020B0604020202020204" pitchFamily="34" charset="0"/>
              </a:rPr>
              <a:t> </a:t>
            </a:r>
            <a:r>
              <a:rPr lang="en-US" sz="1400" dirty="0" err="1">
                <a:cs typeface="Arial" panose="020B0604020202020204" pitchFamily="34" charset="0"/>
              </a:rPr>
              <a:t>asigurătorii</a:t>
            </a:r>
            <a:r>
              <a:rPr lang="en-US" sz="1400" dirty="0">
                <a:cs typeface="Arial" panose="020B0604020202020204" pitchFamily="34" charset="0"/>
              </a:rPr>
              <a:t> </a:t>
            </a:r>
            <a:r>
              <a:rPr lang="en-US" sz="1400" dirty="0" err="1">
                <a:cs typeface="Arial" panose="020B0604020202020204" pitchFamily="34" charset="0"/>
              </a:rPr>
              <a:t>luate</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vederea</a:t>
            </a:r>
            <a:r>
              <a:rPr lang="en-US" sz="1400" dirty="0">
                <a:cs typeface="Arial" panose="020B0604020202020204" pitchFamily="34" charset="0"/>
              </a:rPr>
              <a:t> </a:t>
            </a:r>
            <a:r>
              <a:rPr lang="en-US" sz="1400" dirty="0" err="1">
                <a:cs typeface="Arial" panose="020B0604020202020204" pitchFamily="34" charset="0"/>
              </a:rPr>
              <a:t>executării</a:t>
            </a:r>
            <a:r>
              <a:rPr lang="en-US" sz="1400" dirty="0">
                <a:cs typeface="Arial" panose="020B0604020202020204" pitchFamily="34" charset="0"/>
              </a:rPr>
              <a:t> </a:t>
            </a:r>
            <a:r>
              <a:rPr lang="en-US" sz="1400" dirty="0" err="1">
                <a:cs typeface="Arial" panose="020B0604020202020204" pitchFamily="34" charset="0"/>
              </a:rPr>
              <a:t>măsurii</a:t>
            </a:r>
            <a:r>
              <a:rPr lang="en-US" sz="1400" dirty="0">
                <a:cs typeface="Arial" panose="020B0604020202020204" pitchFamily="34" charset="0"/>
              </a:rPr>
              <a:t> de </a:t>
            </a:r>
            <a:r>
              <a:rPr lang="en-US" sz="1400" dirty="0" err="1">
                <a:cs typeface="Arial" panose="020B0604020202020204" pitchFamily="34" charset="0"/>
              </a:rPr>
              <a:t>siguranţă</a:t>
            </a:r>
            <a:r>
              <a:rPr lang="en-US" sz="1400" dirty="0">
                <a:cs typeface="Arial" panose="020B0604020202020204" pitchFamily="34" charset="0"/>
              </a:rPr>
              <a:t> a </a:t>
            </a:r>
            <a:r>
              <a:rPr lang="en-US" sz="1400" dirty="0" err="1">
                <a:cs typeface="Arial" panose="020B0604020202020204" pitchFamily="34" charset="0"/>
              </a:rPr>
              <a:t>confiscării</a:t>
            </a:r>
            <a:r>
              <a:rPr lang="en-US" sz="1400" dirty="0">
                <a:cs typeface="Arial" panose="020B0604020202020204" pitchFamily="34" charset="0"/>
              </a:rPr>
              <a:t>,  cum </a:t>
            </a:r>
            <a:r>
              <a:rPr lang="en-US" sz="1400" dirty="0" err="1">
                <a:cs typeface="Arial" panose="020B0604020202020204" pitchFamily="34" charset="0"/>
              </a:rPr>
              <a:t>este</a:t>
            </a:r>
            <a:r>
              <a:rPr lang="en-US" sz="1400" dirty="0">
                <a:cs typeface="Arial" panose="020B0604020202020204" pitchFamily="34" charset="0"/>
              </a:rPr>
              <a:t> </a:t>
            </a:r>
            <a:r>
              <a:rPr lang="en-US" sz="1400" dirty="0" err="1">
                <a:cs typeface="Arial" panose="020B0604020202020204" pitchFamily="34" charset="0"/>
              </a:rPr>
              <a:t>cazul</a:t>
            </a:r>
            <a:r>
              <a:rPr lang="en-US" sz="1400" dirty="0">
                <a:cs typeface="Arial" panose="020B0604020202020204" pitchFamily="34" charset="0"/>
              </a:rPr>
              <a:t> </a:t>
            </a:r>
            <a:r>
              <a:rPr lang="en-US" sz="1400" dirty="0" err="1">
                <a:cs typeface="Arial" panose="020B0604020202020204" pitchFamily="34" charset="0"/>
              </a:rPr>
              <a:t>sechestrului</a:t>
            </a:r>
            <a:r>
              <a:rPr lang="en-US" sz="1400" dirty="0">
                <a:cs typeface="Arial" panose="020B0604020202020204" pitchFamily="34" charset="0"/>
              </a:rPr>
              <a:t> din </a:t>
            </a:r>
            <a:r>
              <a:rPr lang="en-US" sz="1400" dirty="0" err="1">
                <a:cs typeface="Arial" panose="020B0604020202020204" pitchFamily="34" charset="0"/>
              </a:rPr>
              <a:t>prezenta</a:t>
            </a:r>
            <a:r>
              <a:rPr lang="en-US" sz="1400" dirty="0">
                <a:cs typeface="Arial" panose="020B0604020202020204" pitchFamily="34" charset="0"/>
              </a:rPr>
              <a:t> </a:t>
            </a:r>
            <a:r>
              <a:rPr lang="en-US" sz="1400" dirty="0" err="1">
                <a:cs typeface="Arial" panose="020B0604020202020204" pitchFamily="34" charset="0"/>
              </a:rPr>
              <a:t>cauză</a:t>
            </a:r>
            <a:r>
              <a:rPr lang="en-US" sz="1400" dirty="0">
                <a:cs typeface="Arial" panose="020B0604020202020204" pitchFamily="34" charset="0"/>
              </a:rPr>
              <a:t>, din </a:t>
            </a:r>
            <a:r>
              <a:rPr lang="en-US" sz="1400" dirty="0" err="1">
                <a:cs typeface="Arial" panose="020B0604020202020204" pitchFamily="34" charset="0"/>
              </a:rPr>
              <a:t>perspectivă</a:t>
            </a:r>
            <a:r>
              <a:rPr lang="en-US" sz="1400" dirty="0">
                <a:cs typeface="Arial" panose="020B0604020202020204" pitchFamily="34" charset="0"/>
              </a:rPr>
              <a:t> </a:t>
            </a:r>
            <a:r>
              <a:rPr lang="en-US" sz="1400" dirty="0" err="1">
                <a:cs typeface="Arial" panose="020B0604020202020204" pitchFamily="34" charset="0"/>
              </a:rPr>
              <a:t>procedurală</a:t>
            </a:r>
            <a:r>
              <a:rPr lang="en-US" sz="1400" dirty="0">
                <a:cs typeface="Arial" panose="020B0604020202020204" pitchFamily="34" charset="0"/>
              </a:rPr>
              <a:t> </a:t>
            </a:r>
            <a:r>
              <a:rPr lang="en-US" sz="1400" dirty="0" err="1">
                <a:cs typeface="Arial" panose="020B0604020202020204" pitchFamily="34" charset="0"/>
              </a:rPr>
              <a:t>aceasta</a:t>
            </a:r>
            <a:r>
              <a:rPr lang="en-US" sz="1400" dirty="0">
                <a:cs typeface="Arial" panose="020B0604020202020204" pitchFamily="34" charset="0"/>
              </a:rPr>
              <a:t> se </a:t>
            </a:r>
            <a:r>
              <a:rPr lang="en-US" sz="1400" dirty="0" err="1">
                <a:cs typeface="Arial" panose="020B0604020202020204" pitchFamily="34" charset="0"/>
              </a:rPr>
              <a:t>dispune</a:t>
            </a:r>
            <a:r>
              <a:rPr lang="en-US" sz="1400" dirty="0">
                <a:cs typeface="Arial" panose="020B0604020202020204" pitchFamily="34" charset="0"/>
              </a:rPr>
              <a:t> </a:t>
            </a:r>
            <a:r>
              <a:rPr lang="en-US" sz="1400" dirty="0" err="1">
                <a:cs typeface="Arial" panose="020B0604020202020204" pitchFamily="34" charset="0"/>
              </a:rPr>
              <a:t>anticipativ</a:t>
            </a:r>
            <a:r>
              <a:rPr lang="en-US" sz="1400" dirty="0">
                <a:cs typeface="Arial" panose="020B0604020202020204" pitchFamily="34" charset="0"/>
              </a:rPr>
              <a:t> </a:t>
            </a:r>
            <a:r>
              <a:rPr lang="en-US" sz="1400" dirty="0" err="1">
                <a:cs typeface="Arial" panose="020B0604020202020204" pitchFamily="34" charset="0"/>
              </a:rPr>
              <a:t>şi</a:t>
            </a:r>
            <a:r>
              <a:rPr lang="en-US" sz="1400" dirty="0">
                <a:cs typeface="Arial" panose="020B0604020202020204" pitchFamily="34" charset="0"/>
              </a:rPr>
              <a:t> </a:t>
            </a:r>
            <a:r>
              <a:rPr lang="en-US" sz="1400" dirty="0" err="1">
                <a:cs typeface="Arial" panose="020B0604020202020204" pitchFamily="34" charset="0"/>
              </a:rPr>
              <a:t>preventiv</a:t>
            </a:r>
            <a:r>
              <a:rPr lang="en-US" sz="1400" dirty="0">
                <a:cs typeface="Arial" panose="020B0604020202020204" pitchFamily="34" charset="0"/>
              </a:rPr>
              <a:t> </a:t>
            </a:r>
            <a:r>
              <a:rPr lang="en-US" sz="1400" dirty="0" err="1">
                <a:cs typeface="Arial" panose="020B0604020202020204" pitchFamily="34" charset="0"/>
              </a:rPr>
              <a:t>pentru</a:t>
            </a:r>
            <a:r>
              <a:rPr lang="en-US" sz="1400" dirty="0">
                <a:cs typeface="Arial" panose="020B0604020202020204" pitchFamily="34" charset="0"/>
              </a:rPr>
              <a:t> a </a:t>
            </a:r>
            <a:r>
              <a:rPr lang="en-US" sz="1400" dirty="0" err="1">
                <a:cs typeface="Arial" panose="020B0604020202020204" pitchFamily="34" charset="0"/>
              </a:rPr>
              <a:t>garanta</a:t>
            </a:r>
            <a:r>
              <a:rPr lang="en-US" sz="1400" dirty="0">
                <a:cs typeface="Arial" panose="020B0604020202020204" pitchFamily="34" charset="0"/>
              </a:rPr>
              <a:t> o </a:t>
            </a:r>
            <a:r>
              <a:rPr lang="en-US" sz="1400" dirty="0" err="1">
                <a:cs typeface="Arial" panose="020B0604020202020204" pitchFamily="34" charset="0"/>
              </a:rPr>
              <a:t>eventuală</a:t>
            </a:r>
            <a:r>
              <a:rPr lang="en-US" sz="1400" dirty="0">
                <a:cs typeface="Arial" panose="020B0604020202020204" pitchFamily="34" charset="0"/>
              </a:rPr>
              <a:t> </a:t>
            </a:r>
            <a:r>
              <a:rPr lang="en-US" sz="1400" dirty="0" err="1">
                <a:cs typeface="Arial" panose="020B0604020202020204" pitchFamily="34" charset="0"/>
              </a:rPr>
              <a:t>confiscare</a:t>
            </a:r>
            <a:r>
              <a:rPr lang="en-US" sz="1400" dirty="0">
                <a:cs typeface="Arial" panose="020B0604020202020204" pitchFamily="34" charset="0"/>
              </a:rPr>
              <a:t>, </a:t>
            </a:r>
            <a:r>
              <a:rPr lang="en-US" sz="1400" dirty="0" err="1">
                <a:cs typeface="Arial" panose="020B0604020202020204" pitchFamily="34" charset="0"/>
              </a:rPr>
              <a:t>dar</a:t>
            </a:r>
            <a:r>
              <a:rPr lang="en-US" sz="1400" dirty="0">
                <a:cs typeface="Arial" panose="020B0604020202020204" pitchFamily="34" charset="0"/>
              </a:rPr>
              <a:t> evident </a:t>
            </a:r>
            <a:r>
              <a:rPr lang="en-US" sz="1400" dirty="0" err="1">
                <a:cs typeface="Arial" panose="020B0604020202020204" pitchFamily="34" charset="0"/>
              </a:rPr>
              <a:t>că</a:t>
            </a:r>
            <a:r>
              <a:rPr lang="en-US" sz="1400" dirty="0">
                <a:cs typeface="Arial" panose="020B0604020202020204" pitchFamily="34" charset="0"/>
              </a:rPr>
              <a:t> </a:t>
            </a:r>
            <a:r>
              <a:rPr lang="en-US" sz="1400" dirty="0" err="1">
                <a:cs typeface="Arial" panose="020B0604020202020204" pitchFamily="34" charset="0"/>
              </a:rPr>
              <a:t>instituţia</a:t>
            </a:r>
            <a:r>
              <a:rPr lang="en-US" sz="1400" dirty="0">
                <a:cs typeface="Arial" panose="020B0604020202020204" pitchFamily="34" charset="0"/>
              </a:rPr>
              <a:t> de </a:t>
            </a:r>
            <a:r>
              <a:rPr lang="en-US" sz="1400" dirty="0" err="1">
                <a:cs typeface="Arial" panose="020B0604020202020204" pitchFamily="34" charset="0"/>
              </a:rPr>
              <a:t>drept</a:t>
            </a:r>
            <a:r>
              <a:rPr lang="en-US" sz="1400" dirty="0">
                <a:cs typeface="Arial" panose="020B0604020202020204" pitchFamily="34" charset="0"/>
              </a:rPr>
              <a:t> </a:t>
            </a:r>
            <a:r>
              <a:rPr lang="en-US" sz="1400" dirty="0" err="1">
                <a:cs typeface="Arial" panose="020B0604020202020204" pitchFamily="34" charset="0"/>
              </a:rPr>
              <a:t>substanţial</a:t>
            </a:r>
            <a:r>
              <a:rPr lang="en-US" sz="1400" dirty="0">
                <a:cs typeface="Arial" panose="020B0604020202020204" pitchFamily="34" charset="0"/>
              </a:rPr>
              <a:t> se </a:t>
            </a:r>
            <a:r>
              <a:rPr lang="en-US" sz="1400" dirty="0" err="1">
                <a:cs typeface="Arial" panose="020B0604020202020204" pitchFamily="34" charset="0"/>
              </a:rPr>
              <a:t>va</a:t>
            </a:r>
            <a:r>
              <a:rPr lang="en-US" sz="1400" dirty="0">
                <a:cs typeface="Arial" panose="020B0604020202020204" pitchFamily="34" charset="0"/>
              </a:rPr>
              <a:t> </a:t>
            </a:r>
            <a:r>
              <a:rPr lang="en-US" sz="1400" dirty="0" err="1">
                <a:cs typeface="Arial" panose="020B0604020202020204" pitchFamily="34" charset="0"/>
              </a:rPr>
              <a:t>dispune</a:t>
            </a:r>
            <a:r>
              <a:rPr lang="en-US" sz="1400" dirty="0">
                <a:cs typeface="Arial" panose="020B0604020202020204" pitchFamily="34" charset="0"/>
              </a:rPr>
              <a:t> </a:t>
            </a:r>
            <a:r>
              <a:rPr lang="en-US" sz="1400" dirty="0" err="1">
                <a:cs typeface="Arial" panose="020B0604020202020204" pitchFamily="34" charset="0"/>
              </a:rPr>
              <a:t>dacă</a:t>
            </a:r>
            <a:r>
              <a:rPr lang="en-US" sz="1400" dirty="0">
                <a:cs typeface="Arial" panose="020B0604020202020204" pitchFamily="34" charset="0"/>
              </a:rPr>
              <a:t> sunt </a:t>
            </a:r>
            <a:r>
              <a:rPr lang="en-US" sz="1400" dirty="0" err="1">
                <a:cs typeface="Arial" panose="020B0604020202020204" pitchFamily="34" charset="0"/>
              </a:rPr>
              <a:t>întrunite</a:t>
            </a:r>
            <a:r>
              <a:rPr lang="en-US" sz="1400" dirty="0">
                <a:cs typeface="Arial" panose="020B0604020202020204" pitchFamily="34" charset="0"/>
              </a:rPr>
              <a:t> </a:t>
            </a:r>
            <a:r>
              <a:rPr lang="en-US" sz="1400" dirty="0" err="1">
                <a:cs typeface="Arial" panose="020B0604020202020204" pitchFamily="34" charset="0"/>
              </a:rPr>
              <a:t>condiţiile</a:t>
            </a:r>
            <a:r>
              <a:rPr lang="en-US" sz="1400" dirty="0">
                <a:cs typeface="Arial" panose="020B0604020202020204" pitchFamily="34" charset="0"/>
              </a:rPr>
              <a:t> </a:t>
            </a:r>
            <a:r>
              <a:rPr lang="en-US" sz="1400" dirty="0" err="1">
                <a:cs typeface="Arial" panose="020B0604020202020204" pitchFamily="34" charset="0"/>
              </a:rPr>
              <a:t>cumulativ</a:t>
            </a:r>
            <a:r>
              <a:rPr lang="en-US" sz="1400" dirty="0">
                <a:cs typeface="Arial" panose="020B0604020202020204" pitchFamily="34" charset="0"/>
              </a:rPr>
              <a:t> </a:t>
            </a:r>
            <a:r>
              <a:rPr lang="en-US" sz="1400" dirty="0" err="1">
                <a:cs typeface="Arial" panose="020B0604020202020204" pitchFamily="34" charset="0"/>
              </a:rPr>
              <a:t>prevăzute</a:t>
            </a:r>
            <a:r>
              <a:rPr lang="en-US" sz="1400" dirty="0">
                <a:cs typeface="Arial" panose="020B0604020202020204" pitchFamily="34" charset="0"/>
              </a:rPr>
              <a:t> de </a:t>
            </a:r>
            <a:r>
              <a:rPr lang="en-US" sz="1400" dirty="0" err="1">
                <a:cs typeface="Arial" panose="020B0604020202020204" pitchFamily="34" charset="0"/>
              </a:rPr>
              <a:t>Codul</a:t>
            </a:r>
            <a:r>
              <a:rPr lang="en-US" sz="1400" dirty="0">
                <a:cs typeface="Arial" panose="020B0604020202020204" pitchFamily="34" charset="0"/>
              </a:rPr>
              <a:t> penal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materia</a:t>
            </a:r>
            <a:r>
              <a:rPr lang="en-US" sz="1400" dirty="0">
                <a:cs typeface="Arial" panose="020B0604020202020204" pitchFamily="34" charset="0"/>
              </a:rPr>
              <a:t> </a:t>
            </a:r>
            <a:r>
              <a:rPr lang="en-US" sz="1400" dirty="0" err="1">
                <a:cs typeface="Arial" panose="020B0604020202020204" pitchFamily="34" charset="0"/>
              </a:rPr>
              <a:t>confiscării</a:t>
            </a:r>
            <a:r>
              <a:rPr lang="en-US" sz="1400" dirty="0">
                <a:cs typeface="Arial" panose="020B0604020202020204" pitchFamily="34" charset="0"/>
              </a:rPr>
              <a:t>, </a:t>
            </a:r>
            <a:r>
              <a:rPr lang="en-US" sz="1400" dirty="0" err="1">
                <a:cs typeface="Arial" panose="020B0604020202020204" pitchFamily="34" charset="0"/>
              </a:rPr>
              <a:t>fiind</a:t>
            </a:r>
            <a:r>
              <a:rPr lang="en-US" sz="1400" dirty="0">
                <a:cs typeface="Arial" panose="020B0604020202020204" pitchFamily="34" charset="0"/>
              </a:rPr>
              <a:t> </a:t>
            </a:r>
            <a:r>
              <a:rPr lang="en-US" sz="1400" dirty="0" err="1">
                <a:cs typeface="Arial" panose="020B0604020202020204" pitchFamily="34" charset="0"/>
              </a:rPr>
              <a:t>necesar</a:t>
            </a:r>
            <a:r>
              <a:rPr lang="en-US" sz="1400" dirty="0">
                <a:cs typeface="Arial" panose="020B0604020202020204" pitchFamily="34" charset="0"/>
              </a:rPr>
              <a:t> a se </a:t>
            </a:r>
            <a:r>
              <a:rPr lang="en-US" sz="1400" dirty="0" err="1">
                <a:cs typeface="Arial" panose="020B0604020202020204" pitchFamily="34" charset="0"/>
              </a:rPr>
              <a:t>stabili</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ce</a:t>
            </a:r>
            <a:r>
              <a:rPr lang="en-US" sz="1400" dirty="0">
                <a:cs typeface="Arial" panose="020B0604020202020204" pitchFamily="34" charset="0"/>
              </a:rPr>
              <a:t> </a:t>
            </a:r>
            <a:r>
              <a:rPr lang="en-US" sz="1400" dirty="0" err="1">
                <a:cs typeface="Arial" panose="020B0604020202020204" pitchFamily="34" charset="0"/>
              </a:rPr>
              <a:t>măsură</a:t>
            </a:r>
            <a:r>
              <a:rPr lang="en-US" sz="1400" dirty="0">
                <a:cs typeface="Arial" panose="020B0604020202020204" pitchFamily="34" charset="0"/>
              </a:rPr>
              <a:t> </a:t>
            </a:r>
            <a:r>
              <a:rPr lang="en-US" sz="1400" dirty="0" err="1">
                <a:cs typeface="Arial" panose="020B0604020202020204" pitchFamily="34" charset="0"/>
              </a:rPr>
              <a:t>inculpatul</a:t>
            </a:r>
            <a:r>
              <a:rPr lang="en-US" sz="1400" dirty="0">
                <a:cs typeface="Arial" panose="020B0604020202020204" pitchFamily="34" charset="0"/>
              </a:rPr>
              <a:t> </a:t>
            </a:r>
            <a:r>
              <a:rPr lang="en-US" sz="1400" dirty="0" err="1">
                <a:cs typeface="Arial" panose="020B0604020202020204" pitchFamily="34" charset="0"/>
              </a:rPr>
              <a:t>ar</a:t>
            </a:r>
            <a:r>
              <a:rPr lang="en-US" sz="1400" dirty="0">
                <a:cs typeface="Arial" panose="020B0604020202020204" pitchFamily="34" charset="0"/>
              </a:rPr>
              <a:t> fi </a:t>
            </a:r>
            <a:r>
              <a:rPr lang="en-US" sz="1400" dirty="0" err="1">
                <a:cs typeface="Arial" panose="020B0604020202020204" pitchFamily="34" charset="0"/>
              </a:rPr>
              <a:t>comis</a:t>
            </a:r>
            <a:r>
              <a:rPr lang="en-US" sz="1400" dirty="0">
                <a:cs typeface="Arial" panose="020B0604020202020204" pitchFamily="34" charset="0"/>
              </a:rPr>
              <a:t> o </a:t>
            </a:r>
            <a:r>
              <a:rPr lang="en-US" sz="1400" dirty="0" err="1">
                <a:cs typeface="Arial" panose="020B0604020202020204" pitchFamily="34" charset="0"/>
              </a:rPr>
              <a:t>faptă</a:t>
            </a:r>
            <a:r>
              <a:rPr lang="en-US" sz="1400" dirty="0">
                <a:cs typeface="Arial" panose="020B0604020202020204" pitchFamily="34" charset="0"/>
              </a:rPr>
              <a:t> </a:t>
            </a:r>
            <a:r>
              <a:rPr lang="en-US" sz="1400" dirty="0" err="1">
                <a:cs typeface="Arial" panose="020B0604020202020204" pitchFamily="34" charset="0"/>
              </a:rPr>
              <a:t>tipică</a:t>
            </a:r>
            <a:r>
              <a:rPr lang="en-US" sz="1400" dirty="0">
                <a:cs typeface="Arial" panose="020B0604020202020204" pitchFamily="34" charset="0"/>
              </a:rPr>
              <a:t> </a:t>
            </a:r>
            <a:r>
              <a:rPr lang="en-US" sz="1400" dirty="0" err="1">
                <a:cs typeface="Arial" panose="020B0604020202020204" pitchFamily="34" charset="0"/>
              </a:rPr>
              <a:t>şi</a:t>
            </a:r>
            <a:r>
              <a:rPr lang="en-US" sz="1400" dirty="0">
                <a:cs typeface="Arial" panose="020B0604020202020204" pitchFamily="34" charset="0"/>
              </a:rPr>
              <a:t> </a:t>
            </a:r>
            <a:r>
              <a:rPr lang="en-US" sz="1400" dirty="0" err="1">
                <a:cs typeface="Arial" panose="020B0604020202020204" pitchFamily="34" charset="0"/>
              </a:rPr>
              <a:t>antijuridică</a:t>
            </a:r>
            <a:r>
              <a:rPr lang="en-US" sz="1400" dirty="0">
                <a:cs typeface="Arial" panose="020B0604020202020204" pitchFamily="34" charset="0"/>
              </a:rPr>
              <a:t>. </a:t>
            </a:r>
          </a:p>
          <a:p>
            <a:r>
              <a:rPr lang="ro-RO" sz="1400" dirty="0">
                <a:cs typeface="Arial" panose="020B0604020202020204" pitchFamily="34" charset="0"/>
              </a:rPr>
              <a:t>Fata</a:t>
            </a:r>
            <a:r>
              <a:rPr lang="en-US" sz="1400" dirty="0">
                <a:cs typeface="Arial" panose="020B0604020202020204" pitchFamily="34" charset="0"/>
              </a:rPr>
              <a:t> de </a:t>
            </a:r>
            <a:r>
              <a:rPr lang="en-US" sz="1400" dirty="0" err="1">
                <a:cs typeface="Arial" panose="020B0604020202020204" pitchFamily="34" charset="0"/>
              </a:rPr>
              <a:t>particularitatea</a:t>
            </a:r>
            <a:r>
              <a:rPr lang="en-US" sz="1400" dirty="0">
                <a:cs typeface="Arial" panose="020B0604020202020204" pitchFamily="34" charset="0"/>
              </a:rPr>
              <a:t> </a:t>
            </a:r>
            <a:r>
              <a:rPr lang="en-US" sz="1400" dirty="0" err="1">
                <a:cs typeface="Arial" panose="020B0604020202020204" pitchFamily="34" charset="0"/>
              </a:rPr>
              <a:t>cauzei</a:t>
            </a:r>
            <a:r>
              <a:rPr lang="en-US" sz="1400" dirty="0">
                <a:cs typeface="Arial" panose="020B0604020202020204" pitchFamily="34" charset="0"/>
              </a:rPr>
              <a:t> </a:t>
            </a:r>
            <a:r>
              <a:rPr lang="en-US" sz="1400" dirty="0" err="1">
                <a:cs typeface="Arial" panose="020B0604020202020204" pitchFamily="34" charset="0"/>
              </a:rPr>
              <a:t>dedusă</a:t>
            </a:r>
            <a:r>
              <a:rPr lang="en-US" sz="1400" dirty="0">
                <a:cs typeface="Arial" panose="020B0604020202020204" pitchFamily="34" charset="0"/>
              </a:rPr>
              <a:t> </a:t>
            </a:r>
            <a:r>
              <a:rPr lang="en-US" sz="1400" dirty="0" err="1">
                <a:cs typeface="Arial" panose="020B0604020202020204" pitchFamily="34" charset="0"/>
              </a:rPr>
              <a:t>judecăţii</a:t>
            </a:r>
            <a:r>
              <a:rPr lang="en-US" sz="1400" dirty="0">
                <a:cs typeface="Arial" panose="020B0604020202020204" pitchFamily="34" charset="0"/>
              </a:rPr>
              <a:t>, la </a:t>
            </a:r>
            <a:r>
              <a:rPr lang="en-US" sz="1400" dirty="0" err="1">
                <a:cs typeface="Arial" panose="020B0604020202020204" pitchFamily="34" charset="0"/>
              </a:rPr>
              <a:t>acest</a:t>
            </a:r>
            <a:r>
              <a:rPr lang="en-US" sz="1400" dirty="0">
                <a:cs typeface="Arial" panose="020B0604020202020204" pitchFamily="34" charset="0"/>
              </a:rPr>
              <a:t> moment </a:t>
            </a:r>
            <a:r>
              <a:rPr lang="en-US" sz="1400" dirty="0" err="1">
                <a:cs typeface="Arial" panose="020B0604020202020204" pitchFamily="34" charset="0"/>
              </a:rPr>
              <a:t>procesual</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lipsa</a:t>
            </a:r>
            <a:r>
              <a:rPr lang="en-US" sz="1400" dirty="0">
                <a:cs typeface="Arial" panose="020B0604020202020204" pitchFamily="34" charset="0"/>
              </a:rPr>
              <a:t> </a:t>
            </a:r>
            <a:r>
              <a:rPr lang="en-US" sz="1400" dirty="0" err="1">
                <a:cs typeface="Arial" panose="020B0604020202020204" pitchFamily="34" charset="0"/>
              </a:rPr>
              <a:t>parcurgerii</a:t>
            </a:r>
            <a:r>
              <a:rPr lang="en-US" sz="1400" dirty="0">
                <a:cs typeface="Arial" panose="020B0604020202020204" pitchFamily="34" charset="0"/>
              </a:rPr>
              <a:t> </a:t>
            </a:r>
            <a:r>
              <a:rPr lang="en-US" sz="1400" dirty="0" err="1">
                <a:cs typeface="Arial" panose="020B0604020202020204" pitchFamily="34" charset="0"/>
              </a:rPr>
              <a:t>etapei</a:t>
            </a:r>
            <a:r>
              <a:rPr lang="en-US" sz="1400" dirty="0">
                <a:cs typeface="Arial" panose="020B0604020202020204" pitchFamily="34" charset="0"/>
              </a:rPr>
              <a:t> </a:t>
            </a:r>
            <a:r>
              <a:rPr lang="en-US" sz="1400" dirty="0" err="1">
                <a:cs typeface="Arial" panose="020B0604020202020204" pitchFamily="34" charset="0"/>
              </a:rPr>
              <a:t>judecăţii</a:t>
            </a:r>
            <a:r>
              <a:rPr lang="en-US" sz="1400" dirty="0">
                <a:cs typeface="Arial" panose="020B0604020202020204" pitchFamily="34" charset="0"/>
              </a:rPr>
              <a:t> </a:t>
            </a:r>
            <a:r>
              <a:rPr lang="en-US" sz="1400" dirty="0" err="1">
                <a:cs typeface="Arial" panose="020B0604020202020204" pitchFamily="34" charset="0"/>
              </a:rPr>
              <a:t>cauzei</a:t>
            </a:r>
            <a:r>
              <a:rPr lang="en-US" sz="1400" dirty="0">
                <a:cs typeface="Arial" panose="020B0604020202020204" pitchFamily="34" charset="0"/>
              </a:rPr>
              <a:t>, </a:t>
            </a:r>
            <a:r>
              <a:rPr lang="en-US" sz="1400" dirty="0" err="1">
                <a:cs typeface="Arial" panose="020B0604020202020204" pitchFamily="34" charset="0"/>
              </a:rPr>
              <a:t>argumentul</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nu se </a:t>
            </a:r>
            <a:r>
              <a:rPr lang="en-US" sz="1400" dirty="0" err="1">
                <a:cs typeface="Arial" panose="020B0604020202020204" pitchFamily="34" charset="0"/>
              </a:rPr>
              <a:t>poate</a:t>
            </a:r>
            <a:r>
              <a:rPr lang="en-US" sz="1400" dirty="0">
                <a:cs typeface="Arial" panose="020B0604020202020204" pitchFamily="34" charset="0"/>
              </a:rPr>
              <a:t> </a:t>
            </a:r>
            <a:r>
              <a:rPr lang="en-US" sz="1400" dirty="0" err="1">
                <a:cs typeface="Arial" panose="020B0604020202020204" pitchFamily="34" charset="0"/>
              </a:rPr>
              <a:t>considera</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mod </a:t>
            </a:r>
            <a:r>
              <a:rPr lang="en-US" sz="1400" dirty="0" err="1">
                <a:cs typeface="Arial" panose="020B0604020202020204" pitchFamily="34" charset="0"/>
              </a:rPr>
              <a:t>rezonabil</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a:t>
            </a:r>
            <a:r>
              <a:rPr lang="en-US" sz="1400" dirty="0" err="1">
                <a:cs typeface="Arial" panose="020B0604020202020204" pitchFamily="34" charset="0"/>
              </a:rPr>
              <a:t>suma</a:t>
            </a:r>
            <a:r>
              <a:rPr lang="en-US" sz="1400" dirty="0">
                <a:cs typeface="Arial" panose="020B0604020202020204" pitchFamily="34" charset="0"/>
              </a:rPr>
              <a:t> de 80.800 lei nu </a:t>
            </a:r>
            <a:r>
              <a:rPr lang="en-US" sz="1400" dirty="0" err="1">
                <a:cs typeface="Arial" panose="020B0604020202020204" pitchFamily="34" charset="0"/>
              </a:rPr>
              <a:t>aparţine</a:t>
            </a:r>
            <a:r>
              <a:rPr lang="en-US" sz="1400" dirty="0">
                <a:cs typeface="Arial" panose="020B0604020202020204" pitchFamily="34" charset="0"/>
              </a:rPr>
              <a:t> </a:t>
            </a:r>
            <a:r>
              <a:rPr lang="en-US" sz="1400" dirty="0" err="1">
                <a:cs typeface="Arial" panose="020B0604020202020204" pitchFamily="34" charset="0"/>
              </a:rPr>
              <a:t>inculpatului</a:t>
            </a:r>
            <a:r>
              <a:rPr lang="en-US" sz="1400" dirty="0">
                <a:cs typeface="Arial" panose="020B0604020202020204" pitchFamily="34" charset="0"/>
              </a:rPr>
              <a:t> </a:t>
            </a:r>
            <a:r>
              <a:rPr lang="en-US" sz="1400" dirty="0" err="1">
                <a:cs typeface="Arial" panose="020B0604020202020204" pitchFamily="34" charset="0"/>
              </a:rPr>
              <a:t>şi</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nu </a:t>
            </a:r>
            <a:r>
              <a:rPr lang="en-US" sz="1400" dirty="0" err="1">
                <a:cs typeface="Arial" panose="020B0604020202020204" pitchFamily="34" charset="0"/>
              </a:rPr>
              <a:t>provine</a:t>
            </a:r>
            <a:r>
              <a:rPr lang="en-US" sz="1400" dirty="0">
                <a:cs typeface="Arial" panose="020B0604020202020204" pitchFamily="34" charset="0"/>
              </a:rPr>
              <a:t> din </a:t>
            </a:r>
            <a:r>
              <a:rPr lang="en-US" sz="1400" dirty="0" err="1">
                <a:cs typeface="Arial" panose="020B0604020202020204" pitchFamily="34" charset="0"/>
              </a:rPr>
              <a:t>activităţi</a:t>
            </a:r>
            <a:r>
              <a:rPr lang="en-US" sz="1400" dirty="0">
                <a:cs typeface="Arial" panose="020B0604020202020204" pitchFamily="34" charset="0"/>
              </a:rPr>
              <a:t> </a:t>
            </a:r>
            <a:r>
              <a:rPr lang="en-US" sz="1400" dirty="0" err="1">
                <a:cs typeface="Arial" panose="020B0604020202020204" pitchFamily="34" charset="0"/>
              </a:rPr>
              <a:t>ilicite</a:t>
            </a:r>
            <a:r>
              <a:rPr lang="en-US" sz="1400" dirty="0">
                <a:cs typeface="Arial" panose="020B0604020202020204" pitchFamily="34" charset="0"/>
              </a:rPr>
              <a:t> nu </a:t>
            </a:r>
            <a:r>
              <a:rPr lang="en-US" sz="1400" dirty="0" err="1">
                <a:cs typeface="Arial" panose="020B0604020202020204" pitchFamily="34" charset="0"/>
              </a:rPr>
              <a:t>poate</a:t>
            </a:r>
            <a:r>
              <a:rPr lang="en-US" sz="1400" dirty="0">
                <a:cs typeface="Arial" panose="020B0604020202020204" pitchFamily="34" charset="0"/>
              </a:rPr>
              <a:t> fi </a:t>
            </a:r>
            <a:r>
              <a:rPr lang="en-US" sz="1400" dirty="0" err="1">
                <a:cs typeface="Arial" panose="020B0604020202020204" pitchFamily="34" charset="0"/>
              </a:rPr>
              <a:t>primit</a:t>
            </a:r>
            <a:r>
              <a:rPr lang="en-US" sz="1400" dirty="0">
                <a:cs typeface="Arial" panose="020B0604020202020204" pitchFamily="34" charset="0"/>
              </a:rPr>
              <a:t>, </a:t>
            </a:r>
            <a:r>
              <a:rPr lang="en-US" sz="1400" dirty="0" err="1">
                <a:cs typeface="Arial" panose="020B0604020202020204" pitchFamily="34" charset="0"/>
              </a:rPr>
              <a:t>instituirea</a:t>
            </a:r>
            <a:r>
              <a:rPr lang="en-US" sz="1400" dirty="0">
                <a:cs typeface="Arial" panose="020B0604020202020204" pitchFamily="34" charset="0"/>
              </a:rPr>
              <a:t> </a:t>
            </a:r>
            <a:r>
              <a:rPr lang="en-US" sz="1400" dirty="0" err="1">
                <a:cs typeface="Arial" panose="020B0604020202020204" pitchFamily="34" charset="0"/>
              </a:rPr>
              <a:t>măsurii</a:t>
            </a:r>
            <a:r>
              <a:rPr lang="en-US" sz="1400" dirty="0">
                <a:cs typeface="Arial" panose="020B0604020202020204" pitchFamily="34" charset="0"/>
              </a:rPr>
              <a:t> </a:t>
            </a:r>
            <a:r>
              <a:rPr lang="en-US" sz="1400" dirty="0" err="1">
                <a:cs typeface="Arial" panose="020B0604020202020204" pitchFamily="34" charset="0"/>
              </a:rPr>
              <a:t>sechestrului</a:t>
            </a:r>
            <a:r>
              <a:rPr lang="en-US" sz="1400" dirty="0">
                <a:cs typeface="Arial" panose="020B0604020202020204" pitchFamily="34" charset="0"/>
              </a:rPr>
              <a:t> </a:t>
            </a:r>
            <a:r>
              <a:rPr lang="en-US" sz="1400" dirty="0" err="1">
                <a:cs typeface="Arial" panose="020B0604020202020204" pitchFamily="34" charset="0"/>
              </a:rPr>
              <a:t>având</a:t>
            </a:r>
            <a:r>
              <a:rPr lang="en-US" sz="1400" dirty="0">
                <a:cs typeface="Arial" panose="020B0604020202020204" pitchFamily="34" charset="0"/>
              </a:rPr>
              <a:t> la </a:t>
            </a:r>
            <a:r>
              <a:rPr lang="en-US" sz="1400" dirty="0" err="1">
                <a:cs typeface="Arial" panose="020B0604020202020204" pitchFamily="34" charset="0"/>
              </a:rPr>
              <a:t>bază</a:t>
            </a:r>
            <a:r>
              <a:rPr lang="en-US" sz="1400" dirty="0">
                <a:cs typeface="Arial" panose="020B0604020202020204" pitchFamily="34" charset="0"/>
              </a:rPr>
              <a:t> </a:t>
            </a:r>
            <a:r>
              <a:rPr lang="en-US" sz="1400" dirty="0" err="1">
                <a:cs typeface="Arial" panose="020B0604020202020204" pitchFamily="34" charset="0"/>
              </a:rPr>
              <a:t>presupunerea</a:t>
            </a:r>
            <a:r>
              <a:rPr lang="en-US" sz="1400" dirty="0">
                <a:cs typeface="Arial" panose="020B0604020202020204" pitchFamily="34" charset="0"/>
              </a:rPr>
              <a:t> </a:t>
            </a:r>
            <a:r>
              <a:rPr lang="en-US" sz="1400" dirty="0" err="1">
                <a:cs typeface="Arial" panose="020B0604020202020204" pitchFamily="34" charset="0"/>
              </a:rPr>
              <a:t>rezonabilă</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sensul</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a:t>
            </a:r>
            <a:r>
              <a:rPr lang="en-US" sz="1400" dirty="0" err="1">
                <a:cs typeface="Arial" panose="020B0604020202020204" pitchFamily="34" charset="0"/>
              </a:rPr>
              <a:t>respectiva</a:t>
            </a:r>
            <a:r>
              <a:rPr lang="en-US" sz="1400" dirty="0">
                <a:cs typeface="Arial" panose="020B0604020202020204" pitchFamily="34" charset="0"/>
              </a:rPr>
              <a:t> </a:t>
            </a:r>
            <a:r>
              <a:rPr lang="en-US" sz="1400" dirty="0" err="1">
                <a:cs typeface="Arial" panose="020B0604020202020204" pitchFamily="34" charset="0"/>
              </a:rPr>
              <a:t>sumă</a:t>
            </a:r>
            <a:r>
              <a:rPr lang="en-US" sz="1400" dirty="0">
                <a:cs typeface="Arial" panose="020B0604020202020204" pitchFamily="34" charset="0"/>
              </a:rPr>
              <a:t> de bani </a:t>
            </a:r>
            <a:r>
              <a:rPr lang="en-US" sz="1400" dirty="0" err="1">
                <a:cs typeface="Arial" panose="020B0604020202020204" pitchFamily="34" charset="0"/>
              </a:rPr>
              <a:t>ar</a:t>
            </a:r>
            <a:r>
              <a:rPr lang="en-US" sz="1400" dirty="0">
                <a:cs typeface="Arial" panose="020B0604020202020204" pitchFamily="34" charset="0"/>
              </a:rPr>
              <a:t> fi </a:t>
            </a:r>
            <a:r>
              <a:rPr lang="en-US" sz="1400" dirty="0" err="1">
                <a:cs typeface="Arial" panose="020B0604020202020204" pitchFamily="34" charset="0"/>
              </a:rPr>
              <a:t>fost</a:t>
            </a:r>
            <a:r>
              <a:rPr lang="en-US" sz="1400" dirty="0">
                <a:cs typeface="Arial" panose="020B0604020202020204" pitchFamily="34" charset="0"/>
              </a:rPr>
              <a:t> </a:t>
            </a:r>
            <a:r>
              <a:rPr lang="en-US" sz="1400" dirty="0" err="1">
                <a:cs typeface="Arial" panose="020B0604020202020204" pitchFamily="34" charset="0"/>
              </a:rPr>
              <a:t>produsă</a:t>
            </a:r>
            <a:r>
              <a:rPr lang="en-US" sz="1400" dirty="0">
                <a:cs typeface="Arial" panose="020B0604020202020204" pitchFamily="34" charset="0"/>
              </a:rPr>
              <a:t> </a:t>
            </a:r>
            <a:r>
              <a:rPr lang="en-US" sz="1400" dirty="0" err="1">
                <a:cs typeface="Arial" panose="020B0604020202020204" pitchFamily="34" charset="0"/>
              </a:rPr>
              <a:t>prin</a:t>
            </a:r>
            <a:r>
              <a:rPr lang="en-US" sz="1400" dirty="0">
                <a:cs typeface="Arial" panose="020B0604020202020204" pitchFamily="34" charset="0"/>
              </a:rPr>
              <a:t> </a:t>
            </a:r>
            <a:r>
              <a:rPr lang="en-US" sz="1400" dirty="0" err="1">
                <a:cs typeface="Arial" panose="020B0604020202020204" pitchFamily="34" charset="0"/>
              </a:rPr>
              <a:t>săvârşirea</a:t>
            </a:r>
            <a:r>
              <a:rPr lang="en-US" sz="1400" dirty="0">
                <a:cs typeface="Arial" panose="020B0604020202020204" pitchFamily="34" charset="0"/>
              </a:rPr>
              <a:t> </a:t>
            </a:r>
            <a:r>
              <a:rPr lang="en-US" sz="1400" dirty="0" err="1">
                <a:cs typeface="Arial" panose="020B0604020202020204" pitchFamily="34" charset="0"/>
              </a:rPr>
              <a:t>faptelor</a:t>
            </a:r>
            <a:r>
              <a:rPr lang="en-US" sz="1400" dirty="0">
                <a:cs typeface="Arial" panose="020B0604020202020204" pitchFamily="34" charset="0"/>
              </a:rPr>
              <a:t> </a:t>
            </a:r>
            <a:r>
              <a:rPr lang="en-US" sz="1400" dirty="0" err="1">
                <a:cs typeface="Arial" panose="020B0604020202020204" pitchFamily="34" charset="0"/>
              </a:rPr>
              <a:t>imputate</a:t>
            </a:r>
            <a:r>
              <a:rPr lang="en-US" sz="1400" dirty="0">
                <a:cs typeface="Arial" panose="020B0604020202020204" pitchFamily="34" charset="0"/>
              </a:rPr>
              <a:t> </a:t>
            </a:r>
            <a:r>
              <a:rPr lang="en-US" sz="1400" dirty="0" err="1">
                <a:cs typeface="Arial" panose="020B0604020202020204" pitchFamily="34" charset="0"/>
              </a:rPr>
              <a:t>inculpatului</a:t>
            </a:r>
            <a:r>
              <a:rPr lang="en-US" sz="1400" dirty="0">
                <a:cs typeface="Arial" panose="020B0604020202020204" pitchFamily="34" charset="0"/>
              </a:rPr>
              <a:t> </a:t>
            </a:r>
            <a:r>
              <a:rPr lang="ro-RO" sz="1400" dirty="0">
                <a:cs typeface="Arial" panose="020B0604020202020204" pitchFamily="34" charset="0"/>
              </a:rPr>
              <a:t>@</a:t>
            </a:r>
            <a:r>
              <a:rPr lang="en-US" sz="1400" dirty="0">
                <a:cs typeface="Arial" panose="020B0604020202020204" pitchFamily="34" charset="0"/>
              </a:rPr>
              <a:t>, </a:t>
            </a:r>
            <a:r>
              <a:rPr lang="en-US" sz="1400" dirty="0" err="1">
                <a:cs typeface="Arial" panose="020B0604020202020204" pitchFamily="34" charset="0"/>
              </a:rPr>
              <a:t>aspectele</a:t>
            </a:r>
            <a:r>
              <a:rPr lang="en-US" sz="1400" dirty="0">
                <a:cs typeface="Arial" panose="020B0604020202020204" pitchFamily="34" charset="0"/>
              </a:rPr>
              <a:t> invocate de </a:t>
            </a:r>
            <a:r>
              <a:rPr lang="en-US" sz="1400" dirty="0" err="1">
                <a:cs typeface="Arial" panose="020B0604020202020204" pitchFamily="34" charset="0"/>
              </a:rPr>
              <a:t>către</a:t>
            </a:r>
            <a:r>
              <a:rPr lang="en-US" sz="1400" dirty="0">
                <a:cs typeface="Arial" panose="020B0604020202020204" pitchFamily="34" charset="0"/>
              </a:rPr>
              <a:t> </a:t>
            </a:r>
            <a:r>
              <a:rPr lang="ro-RO" sz="1400" dirty="0">
                <a:cs typeface="Arial" panose="020B0604020202020204" pitchFamily="34" charset="0"/>
              </a:rPr>
              <a:t>### </a:t>
            </a:r>
            <a:r>
              <a:rPr lang="en-US" sz="1400" dirty="0" err="1">
                <a:cs typeface="Arial" panose="020B0604020202020204" pitchFamily="34" charset="0"/>
              </a:rPr>
              <a:t>neavând</a:t>
            </a:r>
            <a:r>
              <a:rPr lang="en-US" sz="1400" dirty="0">
                <a:cs typeface="Arial" panose="020B0604020202020204" pitchFamily="34" charset="0"/>
              </a:rPr>
              <a:t> </a:t>
            </a:r>
            <a:r>
              <a:rPr lang="en-US" sz="1400" dirty="0" err="1">
                <a:cs typeface="Arial" panose="020B0604020202020204" pitchFamily="34" charset="0"/>
              </a:rPr>
              <a:t>aptitudinea</a:t>
            </a:r>
            <a:r>
              <a:rPr lang="en-US" sz="1400" dirty="0">
                <a:cs typeface="Arial" panose="020B0604020202020204" pitchFamily="34" charset="0"/>
              </a:rPr>
              <a:t> de a </a:t>
            </a:r>
            <a:r>
              <a:rPr lang="en-US" sz="1400" dirty="0" err="1">
                <a:cs typeface="Arial" panose="020B0604020202020204" pitchFamily="34" charset="0"/>
              </a:rPr>
              <a:t>răsturna</a:t>
            </a:r>
            <a:r>
              <a:rPr lang="en-US" sz="1400" dirty="0">
                <a:cs typeface="Arial" panose="020B0604020202020204" pitchFamily="34" charset="0"/>
              </a:rPr>
              <a:t> </a:t>
            </a:r>
            <a:r>
              <a:rPr lang="en-US" sz="1400" dirty="0" err="1">
                <a:cs typeface="Arial" panose="020B0604020202020204" pitchFamily="34" charset="0"/>
              </a:rPr>
              <a:t>această</a:t>
            </a:r>
            <a:r>
              <a:rPr lang="en-US" sz="1400" dirty="0">
                <a:cs typeface="Arial" panose="020B0604020202020204" pitchFamily="34" charset="0"/>
              </a:rPr>
              <a:t> </a:t>
            </a:r>
            <a:r>
              <a:rPr lang="en-US" sz="1400" dirty="0" err="1">
                <a:cs typeface="Arial" panose="020B0604020202020204" pitchFamily="34" charset="0"/>
              </a:rPr>
              <a:t>prezumţie</a:t>
            </a:r>
            <a:r>
              <a:rPr lang="en-US" sz="1400" dirty="0">
                <a:cs typeface="Arial" panose="020B0604020202020204" pitchFamily="34" charset="0"/>
              </a:rPr>
              <a:t>.</a:t>
            </a:r>
          </a:p>
          <a:p>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plus,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lipsa</a:t>
            </a:r>
            <a:r>
              <a:rPr lang="en-US" sz="1400" dirty="0">
                <a:cs typeface="Arial" panose="020B0604020202020204" pitchFamily="34" charset="0"/>
              </a:rPr>
              <a:t> </a:t>
            </a:r>
            <a:r>
              <a:rPr lang="en-US" sz="1400" dirty="0" err="1">
                <a:cs typeface="Arial" panose="020B0604020202020204" pitchFamily="34" charset="0"/>
              </a:rPr>
              <a:t>administrării</a:t>
            </a:r>
            <a:r>
              <a:rPr lang="en-US" sz="1400" dirty="0">
                <a:cs typeface="Arial" panose="020B0604020202020204" pitchFamily="34" charset="0"/>
              </a:rPr>
              <a:t> </a:t>
            </a:r>
            <a:r>
              <a:rPr lang="en-US" sz="1400" dirty="0" err="1">
                <a:cs typeface="Arial" panose="020B0604020202020204" pitchFamily="34" charset="0"/>
              </a:rPr>
              <a:t>tuturor</a:t>
            </a:r>
            <a:r>
              <a:rPr lang="en-US" sz="1400" dirty="0">
                <a:cs typeface="Arial" panose="020B0604020202020204" pitchFamily="34" charset="0"/>
              </a:rPr>
              <a:t> </a:t>
            </a:r>
            <a:r>
              <a:rPr lang="en-US" sz="1400" dirty="0" err="1">
                <a:cs typeface="Arial" panose="020B0604020202020204" pitchFamily="34" charset="0"/>
              </a:rPr>
              <a:t>mijloacelor</a:t>
            </a:r>
            <a:r>
              <a:rPr lang="en-US" sz="1400" dirty="0">
                <a:cs typeface="Arial" panose="020B0604020202020204" pitchFamily="34" charset="0"/>
              </a:rPr>
              <a:t> de </a:t>
            </a:r>
            <a:r>
              <a:rPr lang="en-US" sz="1400" dirty="0" err="1">
                <a:cs typeface="Arial" panose="020B0604020202020204" pitchFamily="34" charset="0"/>
              </a:rPr>
              <a:t>probă</a:t>
            </a:r>
            <a:r>
              <a:rPr lang="en-US" sz="1400" dirty="0">
                <a:cs typeface="Arial" panose="020B0604020202020204" pitchFamily="34" charset="0"/>
              </a:rPr>
              <a:t>, la </a:t>
            </a:r>
            <a:r>
              <a:rPr lang="en-US" sz="1400" dirty="0" err="1">
                <a:cs typeface="Arial" panose="020B0604020202020204" pitchFamily="34" charset="0"/>
              </a:rPr>
              <a:t>acest</a:t>
            </a:r>
            <a:r>
              <a:rPr lang="en-US" sz="1400" dirty="0">
                <a:cs typeface="Arial" panose="020B0604020202020204" pitchFamily="34" charset="0"/>
              </a:rPr>
              <a:t> moment </a:t>
            </a:r>
            <a:r>
              <a:rPr lang="en-US" sz="1400" dirty="0" err="1">
                <a:cs typeface="Arial" panose="020B0604020202020204" pitchFamily="34" charset="0"/>
              </a:rPr>
              <a:t>procesual</a:t>
            </a:r>
            <a:r>
              <a:rPr lang="en-US" sz="1400" dirty="0">
                <a:cs typeface="Arial" panose="020B0604020202020204" pitchFamily="34" charset="0"/>
              </a:rPr>
              <a:t>, nu se </a:t>
            </a:r>
            <a:r>
              <a:rPr lang="en-US" sz="1400" dirty="0" err="1">
                <a:cs typeface="Arial" panose="020B0604020202020204" pitchFamily="34" charset="0"/>
              </a:rPr>
              <a:t>poate</a:t>
            </a:r>
            <a:r>
              <a:rPr lang="en-US" sz="1400" dirty="0">
                <a:cs typeface="Arial" panose="020B0604020202020204" pitchFamily="34" charset="0"/>
              </a:rPr>
              <a:t> </a:t>
            </a:r>
            <a:r>
              <a:rPr lang="en-US" sz="1400" dirty="0" err="1">
                <a:cs typeface="Arial" panose="020B0604020202020204" pitchFamily="34" charset="0"/>
              </a:rPr>
              <a:t>considera</a:t>
            </a:r>
            <a:r>
              <a:rPr lang="en-US" sz="1400" dirty="0">
                <a:cs typeface="Arial" panose="020B0604020202020204" pitchFamily="34" charset="0"/>
              </a:rPr>
              <a:t> </a:t>
            </a:r>
            <a:r>
              <a:rPr lang="en-US" sz="1400" dirty="0" err="1">
                <a:cs typeface="Arial" panose="020B0604020202020204" pitchFamily="34" charset="0"/>
              </a:rPr>
              <a:t>că</a:t>
            </a:r>
            <a:r>
              <a:rPr lang="en-US" sz="1400" dirty="0">
                <a:cs typeface="Arial" panose="020B0604020202020204" pitchFamily="34" charset="0"/>
              </a:rPr>
              <a:t> </a:t>
            </a:r>
            <a:r>
              <a:rPr lang="en-US" sz="1400" dirty="0" err="1">
                <a:cs typeface="Arial" panose="020B0604020202020204" pitchFamily="34" charset="0"/>
              </a:rPr>
              <a:t>prezumţia</a:t>
            </a:r>
            <a:r>
              <a:rPr lang="en-US" sz="1400" dirty="0">
                <a:cs typeface="Arial" panose="020B0604020202020204" pitchFamily="34" charset="0"/>
              </a:rPr>
              <a:t> </a:t>
            </a:r>
            <a:r>
              <a:rPr lang="en-US" sz="1400" dirty="0" err="1">
                <a:cs typeface="Arial" panose="020B0604020202020204" pitchFamily="34" charset="0"/>
              </a:rPr>
              <a:t>reţinută</a:t>
            </a:r>
            <a:r>
              <a:rPr lang="en-US" sz="1400" dirty="0">
                <a:cs typeface="Arial" panose="020B0604020202020204" pitchFamily="34" charset="0"/>
              </a:rPr>
              <a:t> de </a:t>
            </a:r>
            <a:r>
              <a:rPr lang="en-US" sz="1400" dirty="0" err="1">
                <a:cs typeface="Arial" panose="020B0604020202020204" pitchFamily="34" charset="0"/>
              </a:rPr>
              <a:t>către</a:t>
            </a:r>
            <a:r>
              <a:rPr lang="en-US" sz="1400" dirty="0">
                <a:cs typeface="Arial" panose="020B0604020202020204" pitchFamily="34" charset="0"/>
              </a:rPr>
              <a:t> </a:t>
            </a:r>
            <a:r>
              <a:rPr lang="en-US" sz="1400" dirty="0" err="1">
                <a:cs typeface="Arial" panose="020B0604020202020204" pitchFamily="34" charset="0"/>
              </a:rPr>
              <a:t>judecătorul</a:t>
            </a:r>
            <a:r>
              <a:rPr lang="en-US" sz="1400" dirty="0">
                <a:cs typeface="Arial" panose="020B0604020202020204" pitchFamily="34" charset="0"/>
              </a:rPr>
              <a:t> </a:t>
            </a:r>
            <a:r>
              <a:rPr lang="en-US" sz="1400" dirty="0" err="1">
                <a:cs typeface="Arial" panose="020B0604020202020204" pitchFamily="34" charset="0"/>
              </a:rPr>
              <a:t>fondului</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favoarea</a:t>
            </a:r>
            <a:r>
              <a:rPr lang="en-US" sz="1400" dirty="0">
                <a:cs typeface="Arial" panose="020B0604020202020204" pitchFamily="34" charset="0"/>
              </a:rPr>
              <a:t> </a:t>
            </a:r>
            <a:r>
              <a:rPr lang="en-US" sz="1400" dirty="0" err="1">
                <a:cs typeface="Arial" panose="020B0604020202020204" pitchFamily="34" charset="0"/>
              </a:rPr>
              <a:t>situaţiei</a:t>
            </a:r>
            <a:r>
              <a:rPr lang="en-US" sz="1400" dirty="0">
                <a:cs typeface="Arial" panose="020B0604020202020204" pitchFamily="34" charset="0"/>
              </a:rPr>
              <a:t> </a:t>
            </a:r>
            <a:r>
              <a:rPr lang="en-US" sz="1400" dirty="0" err="1">
                <a:cs typeface="Arial" panose="020B0604020202020204" pitchFamily="34" charset="0"/>
              </a:rPr>
              <a:t>intimaţilor</a:t>
            </a:r>
            <a:r>
              <a:rPr lang="en-US" sz="1400" dirty="0">
                <a:cs typeface="Arial" panose="020B0604020202020204" pitchFamily="34" charset="0"/>
              </a:rPr>
              <a:t> </a:t>
            </a:r>
            <a:r>
              <a:rPr lang="en-US" sz="1400" dirty="0" err="1">
                <a:cs typeface="Arial" panose="020B0604020202020204" pitchFamily="34" charset="0"/>
              </a:rPr>
              <a:t>ar</a:t>
            </a:r>
            <a:r>
              <a:rPr lang="en-US" sz="1400" dirty="0">
                <a:cs typeface="Arial" panose="020B0604020202020204" pitchFamily="34" charset="0"/>
              </a:rPr>
              <a:t> </a:t>
            </a:r>
            <a:r>
              <a:rPr lang="en-US" sz="1400" dirty="0" err="1">
                <a:cs typeface="Arial" panose="020B0604020202020204" pitchFamily="34" charset="0"/>
              </a:rPr>
              <a:t>prevala</a:t>
            </a:r>
            <a:r>
              <a:rPr lang="en-US" sz="1400" dirty="0">
                <a:cs typeface="Arial" panose="020B0604020202020204" pitchFamily="34" charset="0"/>
              </a:rPr>
              <a:t> </a:t>
            </a:r>
            <a:r>
              <a:rPr lang="en-US" sz="1400" dirty="0" err="1">
                <a:cs typeface="Arial" panose="020B0604020202020204" pitchFamily="34" charset="0"/>
              </a:rPr>
              <a:t>prezumţiei</a:t>
            </a:r>
            <a:r>
              <a:rPr lang="en-US" sz="1400" dirty="0">
                <a:cs typeface="Arial" panose="020B0604020202020204" pitchFamily="34" charset="0"/>
              </a:rPr>
              <a:t> </a:t>
            </a:r>
            <a:r>
              <a:rPr lang="en-US" sz="1400" dirty="0" err="1">
                <a:cs typeface="Arial" panose="020B0604020202020204" pitchFamily="34" charset="0"/>
              </a:rPr>
              <a:t>avută</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vedere</a:t>
            </a:r>
            <a:r>
              <a:rPr lang="en-US" sz="1400" dirty="0">
                <a:cs typeface="Arial" panose="020B0604020202020204" pitchFamily="34" charset="0"/>
              </a:rPr>
              <a:t> de </a:t>
            </a:r>
            <a:r>
              <a:rPr lang="en-US" sz="1400" dirty="0" err="1">
                <a:cs typeface="Arial" panose="020B0604020202020204" pitchFamily="34" charset="0"/>
              </a:rPr>
              <a:t>către</a:t>
            </a:r>
            <a:r>
              <a:rPr lang="en-US" sz="1400" dirty="0">
                <a:cs typeface="Arial" panose="020B0604020202020204" pitchFamily="34" charset="0"/>
              </a:rPr>
              <a:t> </a:t>
            </a:r>
            <a:r>
              <a:rPr lang="en-US" sz="1400" dirty="0" err="1">
                <a:cs typeface="Arial" panose="020B0604020202020204" pitchFamily="34" charset="0"/>
              </a:rPr>
              <a:t>procuror</a:t>
            </a:r>
            <a:r>
              <a:rPr lang="en-US" sz="1400" dirty="0">
                <a:cs typeface="Arial" panose="020B0604020202020204" pitchFamily="34" charset="0"/>
              </a:rPr>
              <a:t> la </a:t>
            </a:r>
            <a:r>
              <a:rPr lang="en-US" sz="1400" dirty="0" err="1">
                <a:cs typeface="Arial" panose="020B0604020202020204" pitchFamily="34" charset="0"/>
              </a:rPr>
              <a:t>luarea</a:t>
            </a:r>
            <a:r>
              <a:rPr lang="en-US" sz="1400" dirty="0">
                <a:cs typeface="Arial" panose="020B0604020202020204" pitchFamily="34" charset="0"/>
              </a:rPr>
              <a:t> </a:t>
            </a:r>
            <a:r>
              <a:rPr lang="en-US" sz="1400" dirty="0" err="1">
                <a:cs typeface="Arial" panose="020B0604020202020204" pitchFamily="34" charset="0"/>
              </a:rPr>
              <a:t>măsurii</a:t>
            </a:r>
            <a:r>
              <a:rPr lang="en-US" sz="1400" dirty="0">
                <a:cs typeface="Arial" panose="020B0604020202020204" pitchFamily="34" charset="0"/>
              </a:rPr>
              <a:t> </a:t>
            </a:r>
            <a:r>
              <a:rPr lang="en-US" sz="1400" dirty="0" err="1">
                <a:cs typeface="Arial" panose="020B0604020202020204" pitchFamily="34" charset="0"/>
              </a:rPr>
              <a:t>asigurătorii</a:t>
            </a:r>
            <a:r>
              <a:rPr lang="en-US" sz="1400" dirty="0">
                <a:cs typeface="Arial" panose="020B0604020202020204" pitchFamily="34" charset="0"/>
              </a:rPr>
              <a:t> de </a:t>
            </a:r>
            <a:r>
              <a:rPr lang="en-US" sz="1400" dirty="0" err="1">
                <a:cs typeface="Arial" panose="020B0604020202020204" pitchFamily="34" charset="0"/>
              </a:rPr>
              <a:t>referinţă</a:t>
            </a:r>
            <a:r>
              <a:rPr lang="en-US" sz="1400" dirty="0">
                <a:cs typeface="Arial" panose="020B0604020202020204" pitchFamily="34" charset="0"/>
              </a:rPr>
              <a:t>. </a:t>
            </a:r>
            <a:endParaRPr lang="ro-RO" sz="1400" dirty="0">
              <a:cs typeface="Arial" panose="020B0604020202020204" pitchFamily="34" charset="0"/>
            </a:endParaRPr>
          </a:p>
          <a:p>
            <a:r>
              <a:rPr lang="en-US" sz="1400" b="1" dirty="0">
                <a:cs typeface="Arial" panose="020B0604020202020204" pitchFamily="34" charset="0"/>
              </a:rPr>
              <a:t>CAB s1 pen  </a:t>
            </a:r>
            <a:r>
              <a:rPr lang="ro-RO" sz="1400" dirty="0">
                <a:cs typeface="Arial" panose="020B0604020202020204" pitchFamily="34" charset="0"/>
              </a:rPr>
              <a:t>înch.</a:t>
            </a:r>
            <a:r>
              <a:rPr lang="ro-RO" sz="1400" b="1" dirty="0">
                <a:cs typeface="Arial" panose="020B0604020202020204" pitchFamily="34" charset="0"/>
              </a:rPr>
              <a:t> </a:t>
            </a:r>
            <a:r>
              <a:rPr lang="en-US" sz="1400" b="1" dirty="0">
                <a:cs typeface="Arial" panose="020B0604020202020204" pitchFamily="34" charset="0"/>
              </a:rPr>
              <a:t>12.05.2025 </a:t>
            </a:r>
            <a:endParaRPr lang="ro-RO" sz="1400" b="1" dirty="0">
              <a:cs typeface="Arial" panose="020B0604020202020204" pitchFamily="34" charset="0"/>
            </a:endParaRPr>
          </a:p>
          <a:p>
            <a:r>
              <a:rPr lang="en-US" sz="1400" dirty="0" err="1">
                <a:cs typeface="Arial" panose="020B0604020202020204" pitchFamily="34" charset="0"/>
              </a:rPr>
              <a:t>Văzând</a:t>
            </a:r>
            <a:r>
              <a:rPr lang="en-US" sz="1400" dirty="0">
                <a:cs typeface="Arial" panose="020B0604020202020204" pitchFamily="34" charset="0"/>
              </a:rPr>
              <a:t> </a:t>
            </a:r>
            <a:r>
              <a:rPr lang="en-US" sz="1400" dirty="0" err="1">
                <a:cs typeface="Arial" panose="020B0604020202020204" pitchFamily="34" charset="0"/>
              </a:rPr>
              <a:t>cererea</a:t>
            </a:r>
            <a:r>
              <a:rPr lang="en-US" sz="1400" dirty="0">
                <a:cs typeface="Arial" panose="020B0604020202020204" pitchFamily="34" charset="0"/>
              </a:rPr>
              <a:t> </a:t>
            </a:r>
            <a:r>
              <a:rPr lang="en-US" sz="1400" dirty="0" err="1">
                <a:cs typeface="Arial" panose="020B0604020202020204" pitchFamily="34" charset="0"/>
              </a:rPr>
              <a:t>formulată</a:t>
            </a:r>
            <a:r>
              <a:rPr lang="en-US" sz="1400" dirty="0">
                <a:cs typeface="Arial" panose="020B0604020202020204" pitchFamily="34" charset="0"/>
              </a:rPr>
              <a:t> de ANABI, </a:t>
            </a:r>
            <a:r>
              <a:rPr lang="en-US" sz="1400" dirty="0" err="1">
                <a:cs typeface="Arial" panose="020B0604020202020204" pitchFamily="34" charset="0"/>
              </a:rPr>
              <a:t>având</a:t>
            </a:r>
            <a:r>
              <a:rPr lang="en-US" sz="1400" dirty="0">
                <a:cs typeface="Arial" panose="020B0604020202020204" pitchFamily="34" charset="0"/>
              </a:rPr>
              <a:t> ca </a:t>
            </a:r>
            <a:r>
              <a:rPr lang="en-US" sz="1400" dirty="0" err="1">
                <a:cs typeface="Arial" panose="020B0604020202020204" pitchFamily="34" charset="0"/>
              </a:rPr>
              <a:t>obiect</a:t>
            </a:r>
            <a:r>
              <a:rPr lang="en-US" sz="1400" dirty="0">
                <a:cs typeface="Arial" panose="020B0604020202020204" pitchFamily="34" charset="0"/>
              </a:rPr>
              <a:t> </a:t>
            </a:r>
            <a:r>
              <a:rPr lang="en-US" sz="1400" dirty="0" err="1">
                <a:cs typeface="Arial" panose="020B0604020202020204" pitchFamily="34" charset="0"/>
              </a:rPr>
              <a:t>înlăturarea</a:t>
            </a:r>
            <a:r>
              <a:rPr lang="en-US" sz="1400" dirty="0">
                <a:cs typeface="Arial" panose="020B0604020202020204" pitchFamily="34" charset="0"/>
              </a:rPr>
              <a:t> </a:t>
            </a:r>
            <a:r>
              <a:rPr lang="en-US" sz="1400" dirty="0" err="1">
                <a:cs typeface="Arial" panose="020B0604020202020204" pitchFamily="34" charset="0"/>
              </a:rPr>
              <a:t>omisiunii</a:t>
            </a:r>
            <a:r>
              <a:rPr lang="en-US" sz="1400" dirty="0">
                <a:cs typeface="Arial" panose="020B0604020202020204" pitchFamily="34" charset="0"/>
              </a:rPr>
              <a:t> </a:t>
            </a:r>
            <a:r>
              <a:rPr lang="en-US" sz="1400" dirty="0" err="1">
                <a:cs typeface="Arial" panose="020B0604020202020204" pitchFamily="34" charset="0"/>
              </a:rPr>
              <a:t>vădite</a:t>
            </a:r>
            <a:r>
              <a:rPr lang="en-US" sz="1400" dirty="0">
                <a:cs typeface="Arial" panose="020B0604020202020204" pitchFamily="34" charset="0"/>
              </a:rPr>
              <a:t> din </a:t>
            </a:r>
            <a:r>
              <a:rPr lang="en-US" sz="1400" dirty="0" err="1">
                <a:cs typeface="Arial" panose="020B0604020202020204" pitchFamily="34" charset="0"/>
              </a:rPr>
              <a:t>minuta</a:t>
            </a:r>
            <a:r>
              <a:rPr lang="en-US" sz="1400" dirty="0">
                <a:cs typeface="Arial" panose="020B0604020202020204" pitchFamily="34" charset="0"/>
              </a:rPr>
              <a:t> </a:t>
            </a:r>
            <a:r>
              <a:rPr lang="ro-RO" sz="1400" dirty="0">
                <a:cs typeface="Arial" panose="020B0604020202020204" pitchFamily="34" charset="0"/>
              </a:rPr>
              <a:t>decizie penale </a:t>
            </a:r>
            <a:r>
              <a:rPr lang="en-US" sz="1400" dirty="0" err="1">
                <a:cs typeface="Arial" panose="020B0604020202020204" pitchFamily="34" charset="0"/>
              </a:rPr>
              <a:t>prin</a:t>
            </a:r>
            <a:r>
              <a:rPr lang="en-US" sz="1400" dirty="0">
                <a:cs typeface="Arial" panose="020B0604020202020204" pitchFamily="34" charset="0"/>
              </a:rPr>
              <a:t> care s-a </a:t>
            </a:r>
            <a:r>
              <a:rPr lang="en-US" sz="1400" dirty="0" err="1">
                <a:cs typeface="Arial" panose="020B0604020202020204" pitchFamily="34" charset="0"/>
              </a:rPr>
              <a:t>dispus</a:t>
            </a:r>
            <a:r>
              <a:rPr lang="en-US" sz="1400" dirty="0">
                <a:cs typeface="Arial" panose="020B0604020202020204" pitchFamily="34" charset="0"/>
              </a:rPr>
              <a:t> </a:t>
            </a:r>
            <a:r>
              <a:rPr lang="en-US" sz="1400" dirty="0" err="1">
                <a:cs typeface="Arial" panose="020B0604020202020204" pitchFamily="34" charset="0"/>
              </a:rPr>
              <a:t>ridicarea</a:t>
            </a:r>
            <a:r>
              <a:rPr lang="en-US" sz="1400" dirty="0">
                <a:cs typeface="Arial" panose="020B0604020202020204" pitchFamily="34" charset="0"/>
              </a:rPr>
              <a:t> </a:t>
            </a:r>
            <a:r>
              <a:rPr lang="en-US" sz="1400" dirty="0" err="1">
                <a:cs typeface="Arial" panose="020B0604020202020204" pitchFamily="34" charset="0"/>
              </a:rPr>
              <a:t>măsurilor</a:t>
            </a:r>
            <a:r>
              <a:rPr lang="en-US" sz="1400" dirty="0">
                <a:cs typeface="Arial" panose="020B0604020202020204" pitchFamily="34" charset="0"/>
              </a:rPr>
              <a:t> </a:t>
            </a:r>
            <a:r>
              <a:rPr lang="en-US" sz="1400" dirty="0" err="1">
                <a:cs typeface="Arial" panose="020B0604020202020204" pitchFamily="34" charset="0"/>
              </a:rPr>
              <a:t>asiguratorii</a:t>
            </a:r>
            <a:r>
              <a:rPr lang="en-US" sz="1400" dirty="0">
                <a:cs typeface="Arial" panose="020B0604020202020204" pitchFamily="34" charset="0"/>
              </a:rPr>
              <a:t> </a:t>
            </a:r>
            <a:r>
              <a:rPr lang="en-US" sz="1400" dirty="0" err="1">
                <a:cs typeface="Arial" panose="020B0604020202020204" pitchFamily="34" charset="0"/>
              </a:rPr>
              <a:t>instituite</a:t>
            </a:r>
            <a:r>
              <a:rPr lang="en-US" sz="1400" dirty="0">
                <a:cs typeface="Arial" panose="020B0604020202020204" pitchFamily="34" charset="0"/>
              </a:rPr>
              <a:t> </a:t>
            </a:r>
            <a:r>
              <a:rPr lang="en-US" sz="1400" dirty="0" err="1">
                <a:cs typeface="Arial" panose="020B0604020202020204" pitchFamily="34" charset="0"/>
              </a:rPr>
              <a:t>prin</a:t>
            </a:r>
            <a:r>
              <a:rPr lang="en-US" sz="1400" dirty="0">
                <a:cs typeface="Arial" panose="020B0604020202020204" pitchFamily="34" charset="0"/>
              </a:rPr>
              <a:t> </a:t>
            </a:r>
            <a:r>
              <a:rPr lang="en-US" sz="1400" dirty="0" err="1">
                <a:cs typeface="Arial" panose="020B0604020202020204" pitchFamily="34" charset="0"/>
              </a:rPr>
              <a:t>ordonanţa</a:t>
            </a:r>
            <a:r>
              <a:rPr lang="en-US" sz="1400" dirty="0">
                <a:cs typeface="Arial" panose="020B0604020202020204" pitchFamily="34" charset="0"/>
              </a:rPr>
              <a:t> cu </a:t>
            </a:r>
            <a:r>
              <a:rPr lang="en-US" sz="1400" dirty="0" err="1">
                <a:cs typeface="Arial" panose="020B0604020202020204" pitchFamily="34" charset="0"/>
              </a:rPr>
              <a:t>privire</a:t>
            </a:r>
            <a:r>
              <a:rPr lang="en-US" sz="1400" dirty="0">
                <a:cs typeface="Arial" panose="020B0604020202020204" pitchFamily="34" charset="0"/>
              </a:rPr>
              <a:t> la </a:t>
            </a:r>
            <a:r>
              <a:rPr lang="en-US" sz="1400" dirty="0" err="1">
                <a:cs typeface="Arial" panose="020B0604020202020204" pitchFamily="34" charset="0"/>
              </a:rPr>
              <a:t>bunurile</a:t>
            </a:r>
            <a:r>
              <a:rPr lang="en-US" sz="1400" dirty="0">
                <a:cs typeface="Arial" panose="020B0604020202020204" pitchFamily="34" charset="0"/>
              </a:rPr>
              <a:t> </a:t>
            </a:r>
            <a:r>
              <a:rPr lang="en-US" sz="1400" dirty="0" err="1">
                <a:cs typeface="Arial" panose="020B0604020202020204" pitchFamily="34" charset="0"/>
              </a:rPr>
              <a:t>contestatorului</a:t>
            </a:r>
            <a:r>
              <a:rPr lang="en-US" sz="1400" dirty="0">
                <a:cs typeface="Arial" panose="020B0604020202020204" pitchFamily="34" charset="0"/>
              </a:rPr>
              <a:t> – </a:t>
            </a:r>
            <a:r>
              <a:rPr lang="en-US" sz="1400" dirty="0" err="1">
                <a:cs typeface="Arial" panose="020B0604020202020204" pitchFamily="34" charset="0"/>
              </a:rPr>
              <a:t>inculpat</a:t>
            </a:r>
            <a:r>
              <a:rPr lang="ro-RO" sz="1400" dirty="0">
                <a:cs typeface="Arial" panose="020B0604020202020204" pitchFamily="34" charset="0"/>
              </a:rPr>
              <a:t>, </a:t>
            </a:r>
            <a:r>
              <a:rPr lang="en-US" sz="1400" dirty="0" err="1">
                <a:cs typeface="Arial" panose="020B0604020202020204" pitchFamily="34" charset="0"/>
              </a:rPr>
              <a:t>instanța</a:t>
            </a:r>
            <a:r>
              <a:rPr lang="en-US" sz="1400" dirty="0">
                <a:cs typeface="Arial" panose="020B0604020202020204" pitchFamily="34" charset="0"/>
              </a:rPr>
              <a:t> o </a:t>
            </a:r>
            <a:r>
              <a:rPr lang="en-US" sz="1400" dirty="0" err="1">
                <a:cs typeface="Arial" panose="020B0604020202020204" pitchFamily="34" charset="0"/>
              </a:rPr>
              <a:t>va</a:t>
            </a:r>
            <a:r>
              <a:rPr lang="en-US" sz="1400" dirty="0">
                <a:cs typeface="Arial" panose="020B0604020202020204" pitchFamily="34" charset="0"/>
              </a:rPr>
              <a:t> </a:t>
            </a:r>
            <a:r>
              <a:rPr lang="en-US" sz="1400" dirty="0" err="1">
                <a:cs typeface="Arial" panose="020B0604020202020204" pitchFamily="34" charset="0"/>
              </a:rPr>
              <a:t>respinge</a:t>
            </a:r>
            <a:r>
              <a:rPr lang="en-US" sz="1400" dirty="0">
                <a:cs typeface="Arial" panose="020B0604020202020204" pitchFamily="34" charset="0"/>
              </a:rPr>
              <a:t> ca </a:t>
            </a:r>
            <a:r>
              <a:rPr lang="en-US" sz="1400" dirty="0" err="1">
                <a:cs typeface="Arial" panose="020B0604020202020204" pitchFamily="34" charset="0"/>
              </a:rPr>
              <a:t>neîntemeiată</a:t>
            </a:r>
            <a:r>
              <a:rPr lang="en-US" sz="1400" dirty="0">
                <a:cs typeface="Arial" panose="020B0604020202020204" pitchFamily="34" charset="0"/>
              </a:rPr>
              <a:t>.</a:t>
            </a:r>
          </a:p>
          <a:p>
            <a:r>
              <a:rPr lang="en-US" sz="1400" b="1" dirty="0">
                <a:cs typeface="Arial" panose="020B0604020202020204" pitchFamily="34" charset="0"/>
              </a:rPr>
              <a:t>Similar </a:t>
            </a:r>
            <a:r>
              <a:rPr lang="en-US" sz="1400" b="1" dirty="0" err="1">
                <a:cs typeface="Arial" panose="020B0604020202020204" pitchFamily="34" charset="0"/>
              </a:rPr>
              <a:t>modalităţii</a:t>
            </a:r>
            <a:r>
              <a:rPr lang="en-US" sz="1400" b="1" dirty="0">
                <a:cs typeface="Arial" panose="020B0604020202020204" pitchFamily="34" charset="0"/>
              </a:rPr>
              <a:t> </a:t>
            </a:r>
            <a:r>
              <a:rPr lang="en-US" sz="1400" b="1" dirty="0" err="1">
                <a:cs typeface="Arial" panose="020B0604020202020204" pitchFamily="34" charset="0"/>
              </a:rPr>
              <a:t>în</a:t>
            </a:r>
            <a:r>
              <a:rPr lang="en-US" sz="1400" b="1" dirty="0">
                <a:cs typeface="Arial" panose="020B0604020202020204" pitchFamily="34" charset="0"/>
              </a:rPr>
              <a:t> care a </a:t>
            </a:r>
            <a:r>
              <a:rPr lang="en-US" sz="1400" b="1" dirty="0" err="1">
                <a:cs typeface="Arial" panose="020B0604020202020204" pitchFamily="34" charset="0"/>
              </a:rPr>
              <a:t>fost</a:t>
            </a:r>
            <a:r>
              <a:rPr lang="en-US" sz="1400" b="1" dirty="0">
                <a:cs typeface="Arial" panose="020B0604020202020204" pitchFamily="34" charset="0"/>
              </a:rPr>
              <a:t> </a:t>
            </a:r>
            <a:r>
              <a:rPr lang="en-US" sz="1400" b="1" dirty="0" err="1">
                <a:cs typeface="Arial" panose="020B0604020202020204" pitchFamily="34" charset="0"/>
              </a:rPr>
              <a:t>pusă</a:t>
            </a:r>
            <a:r>
              <a:rPr lang="en-US" sz="1400" b="1" dirty="0">
                <a:cs typeface="Arial" panose="020B0604020202020204" pitchFamily="34" charset="0"/>
              </a:rPr>
              <a:t> </a:t>
            </a:r>
            <a:r>
              <a:rPr lang="en-US" sz="1400" b="1" dirty="0" err="1">
                <a:cs typeface="Arial" panose="020B0604020202020204" pitchFamily="34" charset="0"/>
              </a:rPr>
              <a:t>în</a:t>
            </a:r>
            <a:r>
              <a:rPr lang="en-US" sz="1400" b="1" dirty="0">
                <a:cs typeface="Arial" panose="020B0604020202020204" pitchFamily="34" charset="0"/>
              </a:rPr>
              <a:t> </a:t>
            </a:r>
            <a:r>
              <a:rPr lang="en-US" sz="1400" b="1" dirty="0" err="1">
                <a:cs typeface="Arial" panose="020B0604020202020204" pitchFamily="34" charset="0"/>
              </a:rPr>
              <a:t>executare</a:t>
            </a:r>
            <a:r>
              <a:rPr lang="en-US" sz="1400" b="1" dirty="0">
                <a:cs typeface="Arial" panose="020B0604020202020204" pitchFamily="34" charset="0"/>
              </a:rPr>
              <a:t> </a:t>
            </a:r>
            <a:r>
              <a:rPr lang="en-US" sz="1400" b="1" dirty="0" err="1">
                <a:cs typeface="Arial" panose="020B0604020202020204" pitchFamily="34" charset="0"/>
              </a:rPr>
              <a:t>dispoziţia</a:t>
            </a:r>
            <a:r>
              <a:rPr lang="en-US" sz="1400" b="1" dirty="0">
                <a:cs typeface="Arial" panose="020B0604020202020204" pitchFamily="34" charset="0"/>
              </a:rPr>
              <a:t> </a:t>
            </a:r>
            <a:r>
              <a:rPr lang="en-US" sz="1400" b="1" dirty="0" err="1">
                <a:cs typeface="Arial" panose="020B0604020202020204" pitchFamily="34" charset="0"/>
              </a:rPr>
              <a:t>organului</a:t>
            </a:r>
            <a:r>
              <a:rPr lang="en-US" sz="1400" b="1" dirty="0">
                <a:cs typeface="Arial" panose="020B0604020202020204" pitchFamily="34" charset="0"/>
              </a:rPr>
              <a:t> de </a:t>
            </a:r>
            <a:r>
              <a:rPr lang="en-US" sz="1400" b="1" dirty="0" err="1">
                <a:cs typeface="Arial" panose="020B0604020202020204" pitchFamily="34" charset="0"/>
              </a:rPr>
              <a:t>urmărire</a:t>
            </a:r>
            <a:r>
              <a:rPr lang="en-US" sz="1400" b="1" dirty="0">
                <a:cs typeface="Arial" panose="020B0604020202020204" pitchFamily="34" charset="0"/>
              </a:rPr>
              <a:t> </a:t>
            </a:r>
            <a:r>
              <a:rPr lang="en-US" sz="1400" b="1" dirty="0" err="1">
                <a:cs typeface="Arial" panose="020B0604020202020204" pitchFamily="34" charset="0"/>
              </a:rPr>
              <a:t>penală</a:t>
            </a:r>
            <a:r>
              <a:rPr lang="en-US" sz="1400" b="1" dirty="0">
                <a:cs typeface="Arial" panose="020B0604020202020204" pitchFamily="34" charset="0"/>
              </a:rPr>
              <a:t> cu </a:t>
            </a:r>
            <a:r>
              <a:rPr lang="en-US" sz="1400" b="1" dirty="0" err="1">
                <a:cs typeface="Arial" panose="020B0604020202020204" pitchFamily="34" charset="0"/>
              </a:rPr>
              <a:t>privire</a:t>
            </a:r>
            <a:r>
              <a:rPr lang="en-US" sz="1400" b="1" dirty="0">
                <a:cs typeface="Arial" panose="020B0604020202020204" pitchFamily="34" charset="0"/>
              </a:rPr>
              <a:t> la </a:t>
            </a:r>
            <a:r>
              <a:rPr lang="en-US" sz="1400" b="1" dirty="0" err="1">
                <a:cs typeface="Arial" panose="020B0604020202020204" pitchFamily="34" charset="0"/>
              </a:rPr>
              <a:t>instituirea</a:t>
            </a:r>
            <a:r>
              <a:rPr lang="en-US" sz="1400" b="1" dirty="0">
                <a:cs typeface="Arial" panose="020B0604020202020204" pitchFamily="34" charset="0"/>
              </a:rPr>
              <a:t> </a:t>
            </a:r>
            <a:r>
              <a:rPr lang="en-US" sz="1400" dirty="0" err="1">
                <a:cs typeface="Arial" panose="020B0604020202020204" pitchFamily="34" charset="0"/>
              </a:rPr>
              <a:t>măsurii</a:t>
            </a:r>
            <a:r>
              <a:rPr lang="en-US" sz="1400" dirty="0">
                <a:cs typeface="Arial" panose="020B0604020202020204" pitchFamily="34" charset="0"/>
              </a:rPr>
              <a:t> </a:t>
            </a:r>
            <a:r>
              <a:rPr lang="en-US" sz="1400" dirty="0" err="1">
                <a:cs typeface="Arial" panose="020B0604020202020204" pitchFamily="34" charset="0"/>
              </a:rPr>
              <a:t>asiguratorii</a:t>
            </a:r>
            <a:r>
              <a:rPr lang="en-US" sz="1400" dirty="0">
                <a:cs typeface="Arial" panose="020B0604020202020204" pitchFamily="34" charset="0"/>
              </a:rPr>
              <a:t> </a:t>
            </a:r>
            <a:r>
              <a:rPr lang="en-US" sz="1400" dirty="0" err="1">
                <a:cs typeface="Arial" panose="020B0604020202020204" pitchFamily="34" charset="0"/>
              </a:rPr>
              <a:t>asupra</a:t>
            </a:r>
            <a:r>
              <a:rPr lang="en-US" sz="1400" dirty="0">
                <a:cs typeface="Arial" panose="020B0604020202020204" pitchFamily="34" charset="0"/>
              </a:rPr>
              <a:t> </a:t>
            </a:r>
            <a:r>
              <a:rPr lang="en-US" sz="1400" dirty="0" err="1">
                <a:cs typeface="Arial" panose="020B0604020202020204" pitchFamily="34" charset="0"/>
              </a:rPr>
              <a:t>bunurilor</a:t>
            </a:r>
            <a:r>
              <a:rPr lang="en-US" sz="1400" dirty="0">
                <a:cs typeface="Arial" panose="020B0604020202020204" pitchFamily="34" charset="0"/>
              </a:rPr>
              <a:t> </a:t>
            </a:r>
            <a:r>
              <a:rPr lang="en-US" sz="1400" dirty="0" err="1">
                <a:cs typeface="Arial" panose="020B0604020202020204" pitchFamily="34" charset="0"/>
              </a:rPr>
              <a:t>găsite</a:t>
            </a:r>
            <a:r>
              <a:rPr lang="en-US" sz="1400" dirty="0">
                <a:cs typeface="Arial" panose="020B0604020202020204" pitchFamily="34" charset="0"/>
              </a:rPr>
              <a:t> </a:t>
            </a:r>
            <a:r>
              <a:rPr lang="en-US" sz="1400" dirty="0" err="1">
                <a:cs typeface="Arial" panose="020B0604020202020204" pitchFamily="34" charset="0"/>
              </a:rPr>
              <a:t>asupra</a:t>
            </a:r>
            <a:r>
              <a:rPr lang="en-US" sz="1400" dirty="0">
                <a:cs typeface="Arial" panose="020B0604020202020204" pitchFamily="34" charset="0"/>
              </a:rPr>
              <a:t> </a:t>
            </a:r>
            <a:r>
              <a:rPr lang="en-US" sz="1400" dirty="0" err="1">
                <a:cs typeface="Arial" panose="020B0604020202020204" pitchFamily="34" charset="0"/>
              </a:rPr>
              <a:t>persoanelor</a:t>
            </a:r>
            <a:r>
              <a:rPr lang="en-US" sz="1400" dirty="0">
                <a:cs typeface="Arial" panose="020B0604020202020204" pitchFamily="34" charset="0"/>
              </a:rPr>
              <a:t> </a:t>
            </a:r>
            <a:r>
              <a:rPr lang="en-US" sz="1400" dirty="0" err="1">
                <a:cs typeface="Arial" panose="020B0604020202020204" pitchFamily="34" charset="0"/>
              </a:rPr>
              <a:t>cercetate</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cauză</a:t>
            </a:r>
            <a:r>
              <a:rPr lang="en-US" sz="1400" dirty="0">
                <a:cs typeface="Arial" panose="020B0604020202020204" pitchFamily="34" charset="0"/>
              </a:rPr>
              <a:t> (</a:t>
            </a:r>
            <a:r>
              <a:rPr lang="en-US" sz="1400" dirty="0" err="1">
                <a:cs typeface="Arial" panose="020B0604020202020204" pitchFamily="34" charset="0"/>
              </a:rPr>
              <a:t>situaţie</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care nu a </a:t>
            </a:r>
            <a:r>
              <a:rPr lang="en-US" sz="1400" dirty="0" err="1">
                <a:cs typeface="Arial" panose="020B0604020202020204" pitchFamily="34" charset="0"/>
              </a:rPr>
              <a:t>fost</a:t>
            </a:r>
            <a:r>
              <a:rPr lang="en-US" sz="1400" dirty="0">
                <a:cs typeface="Arial" panose="020B0604020202020204" pitchFamily="34" charset="0"/>
              </a:rPr>
              <a:t> </a:t>
            </a:r>
            <a:r>
              <a:rPr lang="en-US" sz="1400" dirty="0" err="1">
                <a:cs typeface="Arial" panose="020B0604020202020204" pitchFamily="34" charset="0"/>
              </a:rPr>
              <a:t>necesară</a:t>
            </a:r>
            <a:r>
              <a:rPr lang="en-US" sz="1400" dirty="0">
                <a:cs typeface="Arial" panose="020B0604020202020204" pitchFamily="34" charset="0"/>
              </a:rPr>
              <a:t> </a:t>
            </a:r>
            <a:r>
              <a:rPr lang="en-US" sz="1400" dirty="0" err="1">
                <a:cs typeface="Arial" panose="020B0604020202020204" pitchFamily="34" charset="0"/>
              </a:rPr>
              <a:t>lămurirea</a:t>
            </a:r>
            <a:r>
              <a:rPr lang="en-US" sz="1400" dirty="0">
                <a:cs typeface="Arial" panose="020B0604020202020204" pitchFamily="34" charset="0"/>
              </a:rPr>
              <a:t> </a:t>
            </a:r>
            <a:r>
              <a:rPr lang="en-US" sz="1400" dirty="0" err="1">
                <a:cs typeface="Arial" panose="020B0604020202020204" pitchFamily="34" charset="0"/>
              </a:rPr>
              <a:t>aceloraşi</a:t>
            </a:r>
            <a:r>
              <a:rPr lang="en-US" sz="1400" dirty="0">
                <a:cs typeface="Arial" panose="020B0604020202020204" pitchFamily="34" charset="0"/>
              </a:rPr>
              <a:t> </a:t>
            </a:r>
            <a:r>
              <a:rPr lang="en-US" sz="1400" dirty="0" err="1">
                <a:cs typeface="Arial" panose="020B0604020202020204" pitchFamily="34" charset="0"/>
              </a:rPr>
              <a:t>aspecte</a:t>
            </a:r>
            <a:r>
              <a:rPr lang="en-US" sz="1400" dirty="0">
                <a:cs typeface="Arial" panose="020B0604020202020204" pitchFamily="34" charset="0"/>
              </a:rPr>
              <a:t>), </a:t>
            </a:r>
            <a:r>
              <a:rPr lang="en-US" sz="1400" b="1" dirty="0" err="1">
                <a:cs typeface="Arial" panose="020B0604020202020204" pitchFamily="34" charset="0"/>
              </a:rPr>
              <a:t>organul</a:t>
            </a:r>
            <a:r>
              <a:rPr lang="en-US" sz="1400" b="1" dirty="0">
                <a:cs typeface="Arial" panose="020B0604020202020204" pitchFamily="34" charset="0"/>
              </a:rPr>
              <a:t> de </a:t>
            </a:r>
            <a:r>
              <a:rPr lang="en-US" sz="1400" b="1" dirty="0" err="1">
                <a:cs typeface="Arial" panose="020B0604020202020204" pitchFamily="34" charset="0"/>
              </a:rPr>
              <a:t>executare</a:t>
            </a:r>
            <a:r>
              <a:rPr lang="en-US" sz="1400" b="1" dirty="0">
                <a:cs typeface="Arial" panose="020B0604020202020204" pitchFamily="34" charset="0"/>
              </a:rPr>
              <a:t> </a:t>
            </a:r>
            <a:r>
              <a:rPr lang="en-US" sz="1400" b="1" dirty="0" err="1">
                <a:cs typeface="Arial" panose="020B0604020202020204" pitchFamily="34" charset="0"/>
              </a:rPr>
              <a:t>urmează</a:t>
            </a:r>
            <a:r>
              <a:rPr lang="en-US" sz="1400" b="1" dirty="0">
                <a:cs typeface="Arial" panose="020B0604020202020204" pitchFamily="34" charset="0"/>
              </a:rPr>
              <a:t> a </a:t>
            </a:r>
            <a:r>
              <a:rPr lang="en-US" sz="1400" b="1" dirty="0" err="1">
                <a:cs typeface="Arial" panose="020B0604020202020204" pitchFamily="34" charset="0"/>
              </a:rPr>
              <a:t>pune</a:t>
            </a:r>
            <a:r>
              <a:rPr lang="en-US" sz="1400" b="1" dirty="0">
                <a:cs typeface="Arial" panose="020B0604020202020204" pitchFamily="34" charset="0"/>
              </a:rPr>
              <a:t> </a:t>
            </a:r>
            <a:r>
              <a:rPr lang="en-US" sz="1400" b="1" dirty="0" err="1">
                <a:cs typeface="Arial" panose="020B0604020202020204" pitchFamily="34" charset="0"/>
              </a:rPr>
              <a:t>în</a:t>
            </a:r>
            <a:r>
              <a:rPr lang="en-US" sz="1400" b="1" dirty="0">
                <a:cs typeface="Arial" panose="020B0604020202020204" pitchFamily="34" charset="0"/>
              </a:rPr>
              <a:t> </a:t>
            </a:r>
            <a:r>
              <a:rPr lang="en-US" sz="1400" b="1" dirty="0" err="1">
                <a:cs typeface="Arial" panose="020B0604020202020204" pitchFamily="34" charset="0"/>
              </a:rPr>
              <a:t>executare</a:t>
            </a:r>
            <a:r>
              <a:rPr lang="en-US" sz="1400" b="1" dirty="0">
                <a:cs typeface="Arial" panose="020B0604020202020204" pitchFamily="34" charset="0"/>
              </a:rPr>
              <a:t> </a:t>
            </a:r>
            <a:r>
              <a:rPr lang="en-US" sz="1400" b="1" dirty="0" err="1">
                <a:cs typeface="Arial" panose="020B0604020202020204" pitchFamily="34" charset="0"/>
              </a:rPr>
              <a:t>şi</a:t>
            </a:r>
            <a:r>
              <a:rPr lang="en-US" sz="1400" b="1" dirty="0">
                <a:cs typeface="Arial" panose="020B0604020202020204" pitchFamily="34" charset="0"/>
              </a:rPr>
              <a:t> </a:t>
            </a:r>
            <a:r>
              <a:rPr lang="en-US" sz="1400" b="1" dirty="0" err="1">
                <a:cs typeface="Arial" panose="020B0604020202020204" pitchFamily="34" charset="0"/>
              </a:rPr>
              <a:t>dispoziţia</a:t>
            </a:r>
            <a:r>
              <a:rPr lang="en-US" sz="1400" b="1" dirty="0">
                <a:cs typeface="Arial" panose="020B0604020202020204" pitchFamily="34" charset="0"/>
              </a:rPr>
              <a:t> de </a:t>
            </a:r>
            <a:r>
              <a:rPr lang="en-US" sz="1400" b="1" dirty="0" err="1">
                <a:cs typeface="Arial" panose="020B0604020202020204" pitchFamily="34" charset="0"/>
              </a:rPr>
              <a:t>ridicare</a:t>
            </a:r>
            <a:r>
              <a:rPr lang="en-US" sz="1400" b="1" dirty="0">
                <a:cs typeface="Arial" panose="020B0604020202020204" pitchFamily="34" charset="0"/>
              </a:rPr>
              <a:t> a </a:t>
            </a:r>
            <a:r>
              <a:rPr lang="en-US" sz="1400" b="1" dirty="0" err="1">
                <a:cs typeface="Arial" panose="020B0604020202020204" pitchFamily="34" charset="0"/>
              </a:rPr>
              <a:t>aceleaşi</a:t>
            </a:r>
            <a:r>
              <a:rPr lang="en-US" sz="1400" b="1" dirty="0">
                <a:cs typeface="Arial" panose="020B0604020202020204" pitchFamily="34" charset="0"/>
              </a:rPr>
              <a:t>  </a:t>
            </a:r>
            <a:r>
              <a:rPr lang="en-US" sz="1400" b="1" dirty="0" err="1">
                <a:cs typeface="Arial" panose="020B0604020202020204" pitchFamily="34" charset="0"/>
              </a:rPr>
              <a:t>măsurii</a:t>
            </a:r>
            <a:r>
              <a:rPr lang="en-US" sz="1400" b="1" dirty="0">
                <a:cs typeface="Arial" panose="020B0604020202020204" pitchFamily="34" charset="0"/>
              </a:rPr>
              <a:t> </a:t>
            </a:r>
            <a:r>
              <a:rPr lang="en-US" sz="1400" b="1" dirty="0" err="1">
                <a:cs typeface="Arial" panose="020B0604020202020204" pitchFamily="34" charset="0"/>
              </a:rPr>
              <a:t>asiguratorii</a:t>
            </a:r>
            <a:r>
              <a:rPr lang="en-US" sz="1400" dirty="0">
                <a:cs typeface="Arial" panose="020B0604020202020204" pitchFamily="34" charset="0"/>
              </a:rPr>
              <a:t>, </a:t>
            </a:r>
            <a:r>
              <a:rPr lang="en-US" sz="1400" dirty="0" err="1">
                <a:cs typeface="Arial" panose="020B0604020202020204" pitchFamily="34" charset="0"/>
              </a:rPr>
              <a:t>urmând</a:t>
            </a:r>
            <a:r>
              <a:rPr lang="en-US" sz="1400" dirty="0">
                <a:cs typeface="Arial" panose="020B0604020202020204" pitchFamily="34" charset="0"/>
              </a:rPr>
              <a:t> ca </a:t>
            </a:r>
            <a:r>
              <a:rPr lang="en-US" sz="1400" b="1" dirty="0" err="1">
                <a:solidFill>
                  <a:srgbClr val="FF0000"/>
                </a:solidFill>
                <a:cs typeface="Arial" panose="020B0604020202020204" pitchFamily="34" charset="0"/>
              </a:rPr>
              <a:t>restul</a:t>
            </a:r>
            <a:r>
              <a:rPr lang="en-US" sz="1400" b="1" dirty="0">
                <a:solidFill>
                  <a:srgbClr val="FF0000"/>
                </a:solidFill>
                <a:cs typeface="Arial" panose="020B0604020202020204" pitchFamily="34" charset="0"/>
              </a:rPr>
              <a:t> </a:t>
            </a:r>
            <a:r>
              <a:rPr lang="en-US" sz="1400" b="1" dirty="0" err="1">
                <a:solidFill>
                  <a:srgbClr val="FF0000"/>
                </a:solidFill>
                <a:cs typeface="Arial" panose="020B0604020202020204" pitchFamily="34" charset="0"/>
              </a:rPr>
              <a:t>chestiunilor</a:t>
            </a:r>
            <a:r>
              <a:rPr lang="en-US" sz="1400" b="1" dirty="0">
                <a:solidFill>
                  <a:srgbClr val="FF0000"/>
                </a:solidFill>
                <a:cs typeface="Arial" panose="020B0604020202020204" pitchFamily="34" charset="0"/>
              </a:rPr>
              <a:t> (</a:t>
            </a:r>
            <a:r>
              <a:rPr lang="en-US" sz="1400" b="1" dirty="0" err="1">
                <a:solidFill>
                  <a:srgbClr val="FF0000"/>
                </a:solidFill>
                <a:cs typeface="Arial" panose="020B0604020202020204" pitchFamily="34" charset="0"/>
              </a:rPr>
              <a:t>titularul</a:t>
            </a:r>
            <a:r>
              <a:rPr lang="en-US" sz="1400" b="1" dirty="0">
                <a:solidFill>
                  <a:srgbClr val="FF0000"/>
                </a:solidFill>
                <a:cs typeface="Arial" panose="020B0604020202020204" pitchFamily="34" charset="0"/>
              </a:rPr>
              <a:t> </a:t>
            </a:r>
            <a:r>
              <a:rPr lang="en-US" sz="1400" b="1" dirty="0" err="1">
                <a:solidFill>
                  <a:srgbClr val="FF0000"/>
                </a:solidFill>
                <a:cs typeface="Arial" panose="020B0604020202020204" pitchFamily="34" charset="0"/>
              </a:rPr>
              <a:t>dreptului</a:t>
            </a:r>
            <a:r>
              <a:rPr lang="en-US" sz="1400" b="1" dirty="0">
                <a:solidFill>
                  <a:srgbClr val="FF0000"/>
                </a:solidFill>
                <a:cs typeface="Arial" panose="020B0604020202020204" pitchFamily="34" charset="0"/>
              </a:rPr>
              <a:t> de </a:t>
            </a:r>
            <a:r>
              <a:rPr lang="en-US" sz="1400" b="1" dirty="0" err="1">
                <a:solidFill>
                  <a:srgbClr val="FF0000"/>
                </a:solidFill>
                <a:cs typeface="Arial" panose="020B0604020202020204" pitchFamily="34" charset="0"/>
              </a:rPr>
              <a:t>proprietate</a:t>
            </a:r>
            <a:r>
              <a:rPr lang="en-US" sz="1400" dirty="0">
                <a:cs typeface="Arial" panose="020B0604020202020204" pitchFamily="34" charset="0"/>
              </a:rPr>
              <a:t>, </a:t>
            </a:r>
            <a:r>
              <a:rPr lang="en-US" sz="1400" dirty="0" err="1">
                <a:cs typeface="Arial" panose="020B0604020202020204" pitchFamily="34" charset="0"/>
              </a:rPr>
              <a:t>situaţia</a:t>
            </a:r>
            <a:r>
              <a:rPr lang="en-US" sz="1400" dirty="0">
                <a:cs typeface="Arial" panose="020B0604020202020204" pitchFamily="34" charset="0"/>
              </a:rPr>
              <a:t> </a:t>
            </a:r>
            <a:r>
              <a:rPr lang="en-US" sz="1400" dirty="0" err="1">
                <a:cs typeface="Arial" panose="020B0604020202020204" pitchFamily="34" charset="0"/>
              </a:rPr>
              <a:t>detentorului</a:t>
            </a:r>
            <a:r>
              <a:rPr lang="en-US" sz="1400" dirty="0">
                <a:cs typeface="Arial" panose="020B0604020202020204" pitchFamily="34" charset="0"/>
              </a:rPr>
              <a:t> </a:t>
            </a:r>
            <a:r>
              <a:rPr lang="en-US" sz="1400" dirty="0" err="1">
                <a:cs typeface="Arial" panose="020B0604020202020204" pitchFamily="34" charset="0"/>
              </a:rPr>
              <a:t>precar</a:t>
            </a:r>
            <a:r>
              <a:rPr lang="en-US" sz="1400" dirty="0">
                <a:cs typeface="Arial" panose="020B0604020202020204" pitchFamily="34" charset="0"/>
              </a:rPr>
              <a:t> </a:t>
            </a:r>
            <a:r>
              <a:rPr lang="en-US" sz="1400" dirty="0" err="1">
                <a:cs typeface="Arial" panose="020B0604020202020204" pitchFamily="34" charset="0"/>
              </a:rPr>
              <a:t>ori</a:t>
            </a:r>
            <a:r>
              <a:rPr lang="en-US" sz="1400" dirty="0">
                <a:cs typeface="Arial" panose="020B0604020202020204" pitchFamily="34" charset="0"/>
              </a:rPr>
              <a:t> al </a:t>
            </a:r>
            <a:r>
              <a:rPr lang="en-US" sz="1400" dirty="0" err="1">
                <a:cs typeface="Arial" panose="020B0604020202020204" pitchFamily="34" charset="0"/>
              </a:rPr>
              <a:t>posesorului</a:t>
            </a:r>
            <a:r>
              <a:rPr lang="en-US" sz="1400" dirty="0">
                <a:cs typeface="Arial" panose="020B0604020202020204" pitchFamily="34" charset="0"/>
              </a:rPr>
              <a:t>, </a:t>
            </a:r>
            <a:r>
              <a:rPr lang="en-US" sz="1400" dirty="0" err="1">
                <a:cs typeface="Arial" panose="020B0604020202020204" pitchFamily="34" charset="0"/>
              </a:rPr>
              <a:t>eventualele</a:t>
            </a:r>
            <a:r>
              <a:rPr lang="en-US" sz="1400" dirty="0">
                <a:cs typeface="Arial" panose="020B0604020202020204" pitchFamily="34" charset="0"/>
              </a:rPr>
              <a:t> </a:t>
            </a:r>
            <a:r>
              <a:rPr lang="en-US" sz="1400" dirty="0" err="1">
                <a:cs typeface="Arial" panose="020B0604020202020204" pitchFamily="34" charset="0"/>
              </a:rPr>
              <a:t>legături</a:t>
            </a:r>
            <a:r>
              <a:rPr lang="en-US" sz="1400" dirty="0">
                <a:cs typeface="Arial" panose="020B0604020202020204" pitchFamily="34" charset="0"/>
              </a:rPr>
              <a:t> de </a:t>
            </a:r>
            <a:r>
              <a:rPr lang="en-US" sz="1400" dirty="0" err="1">
                <a:cs typeface="Arial" panose="020B0604020202020204" pitchFamily="34" charset="0"/>
              </a:rPr>
              <a:t>rudenie</a:t>
            </a:r>
            <a:r>
              <a:rPr lang="en-US" sz="1400" dirty="0">
                <a:cs typeface="Arial" panose="020B0604020202020204" pitchFamily="34" charset="0"/>
              </a:rPr>
              <a:t> </a:t>
            </a:r>
            <a:r>
              <a:rPr lang="en-US" sz="1400" dirty="0" err="1">
                <a:cs typeface="Arial" panose="020B0604020202020204" pitchFamily="34" charset="0"/>
              </a:rPr>
              <a:t>între</a:t>
            </a:r>
            <a:r>
              <a:rPr lang="en-US" sz="1400" dirty="0">
                <a:cs typeface="Arial" panose="020B0604020202020204" pitchFamily="34" charset="0"/>
              </a:rPr>
              <a:t> cel la care a </a:t>
            </a:r>
            <a:r>
              <a:rPr lang="en-US" sz="1400" dirty="0" err="1">
                <a:cs typeface="Arial" panose="020B0604020202020204" pitchFamily="34" charset="0"/>
              </a:rPr>
              <a:t>fost</a:t>
            </a:r>
            <a:r>
              <a:rPr lang="en-US" sz="1400" dirty="0">
                <a:cs typeface="Arial" panose="020B0604020202020204" pitchFamily="34" charset="0"/>
              </a:rPr>
              <a:t> </a:t>
            </a:r>
            <a:r>
              <a:rPr lang="en-US" sz="1400" dirty="0" err="1">
                <a:cs typeface="Arial" panose="020B0604020202020204" pitchFamily="34" charset="0"/>
              </a:rPr>
              <a:t>găsit</a:t>
            </a:r>
            <a:r>
              <a:rPr lang="en-US" sz="1400" dirty="0">
                <a:cs typeface="Arial" panose="020B0604020202020204" pitchFamily="34" charset="0"/>
              </a:rPr>
              <a:t> </a:t>
            </a:r>
            <a:r>
              <a:rPr lang="en-US" sz="1400" dirty="0" err="1">
                <a:cs typeface="Arial" panose="020B0604020202020204" pitchFamily="34" charset="0"/>
              </a:rPr>
              <a:t>autoturismul</a:t>
            </a:r>
            <a:r>
              <a:rPr lang="en-US" sz="1400" dirty="0">
                <a:cs typeface="Arial" panose="020B0604020202020204" pitchFamily="34" charset="0"/>
              </a:rPr>
              <a:t> </a:t>
            </a:r>
            <a:r>
              <a:rPr lang="en-US" sz="1400" dirty="0" err="1">
                <a:cs typeface="Arial" panose="020B0604020202020204" pitchFamily="34" charset="0"/>
              </a:rPr>
              <a:t>şi</a:t>
            </a:r>
            <a:r>
              <a:rPr lang="en-US" sz="1400" dirty="0">
                <a:cs typeface="Arial" panose="020B0604020202020204" pitchFamily="34" charset="0"/>
              </a:rPr>
              <a:t> cel </a:t>
            </a:r>
            <a:r>
              <a:rPr lang="en-US" sz="1400" dirty="0" err="1">
                <a:cs typeface="Arial" panose="020B0604020202020204" pitchFamily="34" charset="0"/>
              </a:rPr>
              <a:t>înscris</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documentele</a:t>
            </a:r>
            <a:r>
              <a:rPr lang="en-US" sz="1400" dirty="0">
                <a:cs typeface="Arial" panose="020B0604020202020204" pitchFamily="34" charset="0"/>
              </a:rPr>
              <a:t> </a:t>
            </a:r>
            <a:r>
              <a:rPr lang="en-US" sz="1400" dirty="0" err="1">
                <a:cs typeface="Arial" panose="020B0604020202020204" pitchFamily="34" charset="0"/>
              </a:rPr>
              <a:t>oficiale</a:t>
            </a:r>
            <a:r>
              <a:rPr lang="en-US" sz="1400" dirty="0">
                <a:cs typeface="Arial" panose="020B0604020202020204" pitchFamily="34" charset="0"/>
              </a:rPr>
              <a:t>) </a:t>
            </a:r>
            <a:r>
              <a:rPr lang="en-US" sz="1400" dirty="0" err="1">
                <a:solidFill>
                  <a:srgbClr val="FF0000"/>
                </a:solidFill>
                <a:cs typeface="Arial" panose="020B0604020202020204" pitchFamily="34" charset="0"/>
              </a:rPr>
              <a:t>să</a:t>
            </a:r>
            <a:r>
              <a:rPr lang="en-US" sz="1400" dirty="0">
                <a:solidFill>
                  <a:srgbClr val="FF0000"/>
                </a:solidFill>
                <a:cs typeface="Arial" panose="020B0604020202020204" pitchFamily="34" charset="0"/>
              </a:rPr>
              <a:t> fie </a:t>
            </a:r>
            <a:r>
              <a:rPr lang="en-US" sz="1400" dirty="0" err="1">
                <a:solidFill>
                  <a:srgbClr val="FF0000"/>
                </a:solidFill>
                <a:cs typeface="Arial" panose="020B0604020202020204" pitchFamily="34" charset="0"/>
              </a:rPr>
              <a:t>lămurite</a:t>
            </a:r>
            <a:r>
              <a:rPr lang="en-US" sz="1400" dirty="0">
                <a:solidFill>
                  <a:srgbClr val="FF0000"/>
                </a:solidFill>
                <a:cs typeface="Arial" panose="020B0604020202020204" pitchFamily="34" charset="0"/>
              </a:rPr>
              <a:t> </a:t>
            </a:r>
            <a:r>
              <a:rPr lang="en-US" sz="1400" dirty="0" err="1">
                <a:solidFill>
                  <a:srgbClr val="FF0000"/>
                </a:solidFill>
                <a:cs typeface="Arial" panose="020B0604020202020204" pitchFamily="34" charset="0"/>
              </a:rPr>
              <a:t>odată</a:t>
            </a:r>
            <a:r>
              <a:rPr lang="en-US" sz="1400" dirty="0">
                <a:solidFill>
                  <a:srgbClr val="FF0000"/>
                </a:solidFill>
                <a:cs typeface="Arial" panose="020B0604020202020204" pitchFamily="34" charset="0"/>
              </a:rPr>
              <a:t> cu </a:t>
            </a:r>
            <a:r>
              <a:rPr lang="en-US" sz="1400" dirty="0" err="1">
                <a:solidFill>
                  <a:srgbClr val="FF0000"/>
                </a:solidFill>
                <a:cs typeface="Arial" panose="020B0604020202020204" pitchFamily="34" charset="0"/>
              </a:rPr>
              <a:t>finalizarea</a:t>
            </a:r>
            <a:r>
              <a:rPr lang="en-US" sz="1400" dirty="0">
                <a:solidFill>
                  <a:srgbClr val="FF0000"/>
                </a:solidFill>
                <a:cs typeface="Arial" panose="020B0604020202020204" pitchFamily="34" charset="0"/>
              </a:rPr>
              <a:t> </a:t>
            </a:r>
            <a:r>
              <a:rPr lang="en-US" sz="1400" dirty="0" err="1">
                <a:solidFill>
                  <a:srgbClr val="FF0000"/>
                </a:solidFill>
                <a:cs typeface="Arial" panose="020B0604020202020204" pitchFamily="34" charset="0"/>
              </a:rPr>
              <a:t>procesului</a:t>
            </a:r>
            <a:r>
              <a:rPr lang="en-US" sz="1400" dirty="0">
                <a:solidFill>
                  <a:srgbClr val="FF0000"/>
                </a:solidFill>
                <a:cs typeface="Arial" panose="020B0604020202020204" pitchFamily="34" charset="0"/>
              </a:rPr>
              <a:t> penal </a:t>
            </a:r>
            <a:r>
              <a:rPr lang="en-US" sz="1400" dirty="0" err="1">
                <a:solidFill>
                  <a:srgbClr val="FF0000"/>
                </a:solidFill>
                <a:cs typeface="Arial" panose="020B0604020202020204" pitchFamily="34" charset="0"/>
              </a:rPr>
              <a:t>ori</a:t>
            </a:r>
            <a:r>
              <a:rPr lang="en-US" sz="1400" dirty="0">
                <a:solidFill>
                  <a:srgbClr val="FF0000"/>
                </a:solidFill>
                <a:cs typeface="Arial" panose="020B0604020202020204" pitchFamily="34" charset="0"/>
              </a:rPr>
              <a:t> pe cale </a:t>
            </a:r>
            <a:r>
              <a:rPr lang="en-US" sz="1400" dirty="0" err="1">
                <a:solidFill>
                  <a:srgbClr val="FF0000"/>
                </a:solidFill>
                <a:cs typeface="Arial" panose="020B0604020202020204" pitchFamily="34" charset="0"/>
              </a:rPr>
              <a:t>separată</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măsura</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care se </a:t>
            </a:r>
            <a:r>
              <a:rPr lang="en-US" sz="1400" dirty="0" err="1">
                <a:cs typeface="Arial" panose="020B0604020202020204" pitchFamily="34" charset="0"/>
              </a:rPr>
              <a:t>exercită</a:t>
            </a:r>
            <a:r>
              <a:rPr lang="en-US" sz="1400" dirty="0">
                <a:cs typeface="Arial" panose="020B0604020202020204" pitchFamily="34" charset="0"/>
              </a:rPr>
              <a:t> </a:t>
            </a:r>
            <a:r>
              <a:rPr lang="en-US" sz="1400" dirty="0" err="1">
                <a:cs typeface="Arial" panose="020B0604020202020204" pitchFamily="34" charset="0"/>
              </a:rPr>
              <a:t>pretinse</a:t>
            </a:r>
            <a:r>
              <a:rPr lang="en-US" sz="1400" dirty="0">
                <a:cs typeface="Arial" panose="020B0604020202020204" pitchFamily="34" charset="0"/>
              </a:rPr>
              <a:t> </a:t>
            </a:r>
            <a:r>
              <a:rPr lang="en-US" sz="1400" dirty="0" err="1">
                <a:cs typeface="Arial" panose="020B0604020202020204" pitchFamily="34" charset="0"/>
              </a:rPr>
              <a:t>drepturi</a:t>
            </a:r>
            <a:r>
              <a:rPr lang="en-US" sz="1400" dirty="0">
                <a:cs typeface="Arial" panose="020B0604020202020204" pitchFamily="34" charset="0"/>
              </a:rPr>
              <a:t> </a:t>
            </a:r>
            <a:r>
              <a:rPr lang="en-US" sz="1400" dirty="0" err="1">
                <a:cs typeface="Arial" panose="020B0604020202020204" pitchFamily="34" charset="0"/>
              </a:rPr>
              <a:t>ce</a:t>
            </a:r>
            <a:r>
              <a:rPr lang="en-US" sz="1400" dirty="0">
                <a:cs typeface="Arial" panose="020B0604020202020204" pitchFamily="34" charset="0"/>
              </a:rPr>
              <a:t> nu au </a:t>
            </a:r>
            <a:r>
              <a:rPr lang="en-US" sz="1400" dirty="0" err="1">
                <a:cs typeface="Arial" panose="020B0604020202020204" pitchFamily="34" charset="0"/>
              </a:rPr>
              <a:t>legătură</a:t>
            </a:r>
            <a:r>
              <a:rPr lang="en-US" sz="1400" dirty="0">
                <a:cs typeface="Arial" panose="020B0604020202020204" pitchFamily="34" charset="0"/>
              </a:rPr>
              <a:t> </a:t>
            </a:r>
            <a:r>
              <a:rPr lang="en-US" sz="1400" dirty="0" err="1">
                <a:cs typeface="Arial" panose="020B0604020202020204" pitchFamily="34" charset="0"/>
              </a:rPr>
              <a:t>ori</a:t>
            </a:r>
            <a:r>
              <a:rPr lang="en-US" sz="1400" dirty="0">
                <a:cs typeface="Arial" panose="020B0604020202020204" pitchFamily="34" charset="0"/>
              </a:rPr>
              <a:t> nu </a:t>
            </a:r>
            <a:r>
              <a:rPr lang="en-US" sz="1400" dirty="0" err="1">
                <a:cs typeface="Arial" panose="020B0604020202020204" pitchFamily="34" charset="0"/>
              </a:rPr>
              <a:t>izvorăsc</a:t>
            </a:r>
            <a:r>
              <a:rPr lang="en-US" sz="1400" dirty="0">
                <a:cs typeface="Arial" panose="020B0604020202020204" pitchFamily="34" charset="0"/>
              </a:rPr>
              <a:t> din </a:t>
            </a:r>
            <a:r>
              <a:rPr lang="en-US" sz="1400" dirty="0" err="1">
                <a:cs typeface="Arial" panose="020B0604020202020204" pitchFamily="34" charset="0"/>
              </a:rPr>
              <a:t>faptele</a:t>
            </a:r>
            <a:r>
              <a:rPr lang="en-US" sz="1400" dirty="0">
                <a:cs typeface="Arial" panose="020B0604020202020204" pitchFamily="34" charset="0"/>
              </a:rPr>
              <a:t> </a:t>
            </a:r>
            <a:r>
              <a:rPr lang="en-US" sz="1400" dirty="0" err="1">
                <a:cs typeface="Arial" panose="020B0604020202020204" pitchFamily="34" charset="0"/>
              </a:rPr>
              <a:t>cercetate</a:t>
            </a:r>
            <a:r>
              <a:rPr lang="en-US" sz="1400" dirty="0">
                <a:cs typeface="Arial" panose="020B0604020202020204" pitchFamily="34" charset="0"/>
              </a:rPr>
              <a:t> </a:t>
            </a:r>
            <a:r>
              <a:rPr lang="en-US" sz="1400" dirty="0" err="1">
                <a:cs typeface="Arial" panose="020B0604020202020204" pitchFamily="34" charset="0"/>
              </a:rPr>
              <a:t>în</a:t>
            </a:r>
            <a:r>
              <a:rPr lang="en-US" sz="1400" dirty="0">
                <a:cs typeface="Arial" panose="020B0604020202020204" pitchFamily="34" charset="0"/>
              </a:rPr>
              <a:t> </a:t>
            </a:r>
            <a:r>
              <a:rPr lang="en-US" sz="1400" dirty="0" err="1">
                <a:cs typeface="Arial" panose="020B0604020202020204" pitchFamily="34" charset="0"/>
              </a:rPr>
              <a:t>prezenta</a:t>
            </a:r>
            <a:r>
              <a:rPr lang="en-US" sz="1400" dirty="0">
                <a:cs typeface="Arial" panose="020B0604020202020204" pitchFamily="34" charset="0"/>
              </a:rPr>
              <a:t> </a:t>
            </a:r>
            <a:r>
              <a:rPr lang="en-US" sz="1400" dirty="0" err="1">
                <a:cs typeface="Arial" panose="020B0604020202020204" pitchFamily="34" charset="0"/>
              </a:rPr>
              <a:t>cauză</a:t>
            </a:r>
            <a:r>
              <a:rPr lang="en-US" sz="1400" dirty="0">
                <a:cs typeface="Arial" panose="020B0604020202020204" pitchFamily="34" charset="0"/>
              </a:rPr>
              <a:t>. </a:t>
            </a:r>
          </a:p>
          <a:p>
            <a:r>
              <a:rPr lang="ro-RO" sz="1400" dirty="0">
                <a:cs typeface="Arial" panose="020B0604020202020204" pitchFamily="34" charset="0"/>
              </a:rPr>
              <a:t>... </a:t>
            </a:r>
            <a:r>
              <a:rPr lang="en-US" sz="1400" dirty="0">
                <a:cs typeface="Arial" panose="020B0604020202020204" pitchFamily="34" charset="0"/>
              </a:rPr>
              <a:t>se </a:t>
            </a:r>
            <a:r>
              <a:rPr lang="en-US" sz="1400" dirty="0" err="1">
                <a:cs typeface="Arial" panose="020B0604020202020204" pitchFamily="34" charset="0"/>
              </a:rPr>
              <a:t>va</a:t>
            </a:r>
            <a:r>
              <a:rPr lang="en-US" sz="1400" dirty="0">
                <a:cs typeface="Arial" panose="020B0604020202020204" pitchFamily="34" charset="0"/>
              </a:rPr>
              <a:t> </a:t>
            </a:r>
            <a:r>
              <a:rPr lang="en-US" sz="1400" dirty="0" err="1">
                <a:cs typeface="Arial" panose="020B0604020202020204" pitchFamily="34" charset="0"/>
              </a:rPr>
              <a:t>respinge</a:t>
            </a:r>
            <a:r>
              <a:rPr lang="en-US" sz="1400" dirty="0">
                <a:cs typeface="Arial" panose="020B0604020202020204" pitchFamily="34" charset="0"/>
              </a:rPr>
              <a:t> </a:t>
            </a:r>
            <a:r>
              <a:rPr lang="en-US" sz="1400" dirty="0" err="1">
                <a:cs typeface="Arial" panose="020B0604020202020204" pitchFamily="34" charset="0"/>
              </a:rPr>
              <a:t>cererea</a:t>
            </a:r>
            <a:r>
              <a:rPr lang="en-US" sz="1400" dirty="0">
                <a:cs typeface="Arial" panose="020B0604020202020204" pitchFamily="34" charset="0"/>
              </a:rPr>
              <a:t> de </a:t>
            </a:r>
            <a:r>
              <a:rPr lang="en-US" sz="1400" dirty="0" err="1">
                <a:cs typeface="Arial" panose="020B0604020202020204" pitchFamily="34" charset="0"/>
              </a:rPr>
              <a:t>înlăturare</a:t>
            </a:r>
            <a:r>
              <a:rPr lang="en-US" sz="1400" dirty="0">
                <a:cs typeface="Arial" panose="020B0604020202020204" pitchFamily="34" charset="0"/>
              </a:rPr>
              <a:t> a </a:t>
            </a:r>
            <a:r>
              <a:rPr lang="en-US" sz="1400" dirty="0" err="1">
                <a:cs typeface="Arial" panose="020B0604020202020204" pitchFamily="34" charset="0"/>
              </a:rPr>
              <a:t>unei</a:t>
            </a:r>
            <a:r>
              <a:rPr lang="en-US" sz="1400" dirty="0">
                <a:cs typeface="Arial" panose="020B0604020202020204" pitchFamily="34" charset="0"/>
              </a:rPr>
              <a:t> </a:t>
            </a:r>
            <a:r>
              <a:rPr lang="en-US" sz="1400" dirty="0" err="1">
                <a:cs typeface="Arial" panose="020B0604020202020204" pitchFamily="34" charset="0"/>
              </a:rPr>
              <a:t>omisiuni</a:t>
            </a:r>
            <a:r>
              <a:rPr lang="en-US" sz="1400" dirty="0">
                <a:cs typeface="Arial" panose="020B0604020202020204" pitchFamily="34" charset="0"/>
              </a:rPr>
              <a:t> </a:t>
            </a:r>
            <a:r>
              <a:rPr lang="en-US" sz="1400" dirty="0" err="1">
                <a:cs typeface="Arial" panose="020B0604020202020204" pitchFamily="34" charset="0"/>
              </a:rPr>
              <a:t>vădite</a:t>
            </a:r>
            <a:r>
              <a:rPr lang="en-US" sz="1400" dirty="0">
                <a:cs typeface="Arial" panose="020B0604020202020204" pitchFamily="34" charset="0"/>
              </a:rPr>
              <a:t> </a:t>
            </a:r>
            <a:r>
              <a:rPr lang="ro-RO" sz="1400" dirty="0">
                <a:cs typeface="Arial" panose="020B0604020202020204" pitchFamily="34" charset="0"/>
              </a:rPr>
              <a:t>...</a:t>
            </a:r>
            <a:r>
              <a:rPr lang="en-US" sz="1400" dirty="0">
                <a:cs typeface="Arial" panose="020B0604020202020204" pitchFamily="34" charset="0"/>
              </a:rPr>
              <a:t> </a:t>
            </a:r>
            <a:r>
              <a:rPr lang="en-US" sz="1400" dirty="0" err="1">
                <a:cs typeface="Arial" panose="020B0604020202020204" pitchFamily="34" charset="0"/>
              </a:rPr>
              <a:t>formulată</a:t>
            </a:r>
            <a:r>
              <a:rPr lang="en-US" sz="1400" dirty="0">
                <a:cs typeface="Arial" panose="020B0604020202020204" pitchFamily="34" charset="0"/>
              </a:rPr>
              <a:t> de </a:t>
            </a:r>
            <a:r>
              <a:rPr lang="en-US" sz="1400" dirty="0" err="1">
                <a:cs typeface="Arial" panose="020B0604020202020204" pitchFamily="34" charset="0"/>
              </a:rPr>
              <a:t>Agenţia</a:t>
            </a:r>
            <a:r>
              <a:rPr lang="en-US" sz="1400" dirty="0">
                <a:cs typeface="Arial" panose="020B0604020202020204" pitchFamily="34" charset="0"/>
              </a:rPr>
              <a:t> </a:t>
            </a:r>
            <a:r>
              <a:rPr lang="en-US" sz="1400" dirty="0" err="1">
                <a:cs typeface="Arial" panose="020B0604020202020204" pitchFamily="34" charset="0"/>
              </a:rPr>
              <a:t>Naţională</a:t>
            </a:r>
            <a:r>
              <a:rPr lang="en-US" sz="1400" dirty="0">
                <a:cs typeface="Arial" panose="020B0604020202020204" pitchFamily="34" charset="0"/>
              </a:rPr>
              <a:t> de </a:t>
            </a:r>
            <a:r>
              <a:rPr lang="en-US" sz="1400" dirty="0" err="1">
                <a:cs typeface="Arial" panose="020B0604020202020204" pitchFamily="34" charset="0"/>
              </a:rPr>
              <a:t>Administrare</a:t>
            </a:r>
            <a:r>
              <a:rPr lang="en-US" sz="1400" dirty="0">
                <a:cs typeface="Arial" panose="020B0604020202020204" pitchFamily="34" charset="0"/>
              </a:rPr>
              <a:t> a </a:t>
            </a:r>
            <a:r>
              <a:rPr lang="en-US" sz="1400" dirty="0" err="1">
                <a:cs typeface="Arial" panose="020B0604020202020204" pitchFamily="34" charset="0"/>
              </a:rPr>
              <a:t>Bunurilor</a:t>
            </a:r>
            <a:r>
              <a:rPr lang="en-US" sz="1400" dirty="0">
                <a:cs typeface="Arial" panose="020B0604020202020204" pitchFamily="34" charset="0"/>
              </a:rPr>
              <a:t> </a:t>
            </a:r>
            <a:r>
              <a:rPr lang="en-US" sz="1400" dirty="0" err="1">
                <a:cs typeface="Arial" panose="020B0604020202020204" pitchFamily="34" charset="0"/>
              </a:rPr>
              <a:t>Indisponibilizate</a:t>
            </a:r>
            <a:r>
              <a:rPr lang="en-US" sz="1200" dirty="0">
                <a:latin typeface="Arial Black" panose="020B0A04020102020204" pitchFamily="34" charset="0"/>
              </a:rPr>
              <a:t>.</a:t>
            </a:r>
          </a:p>
          <a:p>
            <a:endParaRPr lang="en-US" sz="1200" dirty="0">
              <a:latin typeface="Arial Black" panose="020B0A04020102020204" pitchFamily="34" charset="0"/>
            </a:endParaRPr>
          </a:p>
          <a:p>
            <a:endParaRPr lang="ro-RO" sz="1200" dirty="0">
              <a:latin typeface="Arial Black" panose="020B0A04020102020204" pitchFamily="34" charset="0"/>
            </a:endParaRPr>
          </a:p>
        </p:txBody>
      </p:sp>
    </p:spTree>
    <p:extLst>
      <p:ext uri="{BB962C8B-B14F-4D97-AF65-F5344CB8AC3E}">
        <p14:creationId xmlns:p14="http://schemas.microsoft.com/office/powerpoint/2010/main" val="158457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AA1A1-D131-F771-2BA0-E2D619E0F7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EFA89C-45C3-F6D3-FD6B-A0CCAFEE5FFE}"/>
              </a:ext>
            </a:extLst>
          </p:cNvPr>
          <p:cNvSpPr>
            <a:spLocks noGrp="1"/>
          </p:cNvSpPr>
          <p:nvPr>
            <p:ph type="title"/>
          </p:nvPr>
        </p:nvSpPr>
        <p:spPr/>
        <p:txBody>
          <a:bodyPr>
            <a:normAutofit/>
          </a:bodyPr>
          <a:lstStyle/>
          <a:p>
            <a:pPr algn="ctr"/>
            <a:r>
              <a:rPr lang="ro-RO" sz="3200" b="1">
                <a:solidFill>
                  <a:srgbClr val="0070C0"/>
                </a:solidFill>
              </a:rPr>
              <a:t>Titularul dr. de proprietate asupra bunurilor sechestrate (II)</a:t>
            </a:r>
            <a:endParaRPr lang="en-US" sz="3200" b="1">
              <a:solidFill>
                <a:srgbClr val="0070C0"/>
              </a:solidFill>
            </a:endParaRPr>
          </a:p>
        </p:txBody>
      </p:sp>
      <p:sp>
        <p:nvSpPr>
          <p:cNvPr id="3" name="Content Placeholder 2">
            <a:extLst>
              <a:ext uri="{FF2B5EF4-FFF2-40B4-BE49-F238E27FC236}">
                <a16:creationId xmlns:a16="http://schemas.microsoft.com/office/drawing/2014/main" id="{2A33F677-91F6-9A0C-B181-4CE5E5F0575E}"/>
              </a:ext>
            </a:extLst>
          </p:cNvPr>
          <p:cNvSpPr>
            <a:spLocks noGrp="1"/>
          </p:cNvSpPr>
          <p:nvPr>
            <p:ph idx="1"/>
          </p:nvPr>
        </p:nvSpPr>
        <p:spPr/>
        <p:txBody>
          <a:bodyPr>
            <a:normAutofit fontScale="77500" lnSpcReduction="20000"/>
          </a:bodyPr>
          <a:lstStyle/>
          <a:p>
            <a:pPr>
              <a:buFontTx/>
              <a:buChar char="-"/>
            </a:pPr>
            <a:r>
              <a:rPr lang="ro-RO"/>
              <a:t>CAB II pen, inch./</a:t>
            </a:r>
            <a:r>
              <a:rPr lang="en-US"/>
              <a:t>23.04.2025 </a:t>
            </a:r>
            <a:r>
              <a:rPr lang="ro-RO"/>
              <a:t>– </a:t>
            </a:r>
            <a:r>
              <a:rPr lang="ro-RO" b="1"/>
              <a:t>leasing</a:t>
            </a:r>
            <a:r>
              <a:rPr lang="ro-RO"/>
              <a:t>, respingere ridicare sechestru</a:t>
            </a:r>
          </a:p>
          <a:p>
            <a:pPr>
              <a:buFontTx/>
              <a:buChar char="-"/>
            </a:pPr>
            <a:r>
              <a:rPr lang="en-US"/>
              <a:t>După cum rezultă din înscrisurile depuse la dosar, petenta </a:t>
            </a:r>
            <a:r>
              <a:rPr lang="ro-RO"/>
              <a:t>@@@ </a:t>
            </a:r>
            <a:r>
              <a:rPr lang="en-US"/>
              <a:t>SRL nu era proprietar al bunurilor la </a:t>
            </a:r>
            <a:r>
              <a:rPr lang="en-US">
                <a:solidFill>
                  <a:srgbClr val="FF0000"/>
                </a:solidFill>
              </a:rPr>
              <a:t>momentul instituirii sechestrului</a:t>
            </a:r>
            <a:r>
              <a:rPr lang="en-US"/>
              <a:t>, respectiv </a:t>
            </a:r>
            <a:r>
              <a:rPr lang="en-US">
                <a:solidFill>
                  <a:srgbClr val="FF0000"/>
                </a:solidFill>
              </a:rPr>
              <a:t>16.08.2021</a:t>
            </a:r>
            <a:r>
              <a:rPr lang="en-US"/>
              <a:t>, această calitate aparținând </a:t>
            </a:r>
            <a:r>
              <a:rPr lang="en-US" b="1"/>
              <a:t>societății de leasing </a:t>
            </a:r>
            <a:r>
              <a:rPr lang="ro-RO"/>
              <a:t>###</a:t>
            </a:r>
            <a:r>
              <a:rPr lang="en-US"/>
              <a:t>. </a:t>
            </a:r>
            <a:endParaRPr lang="ro-RO"/>
          </a:p>
          <a:p>
            <a:pPr>
              <a:buFontTx/>
              <a:buChar char="-"/>
            </a:pPr>
            <a:r>
              <a:rPr lang="en-US"/>
              <a:t>Faptul că, ulterior instituirii sechestrului (în data de </a:t>
            </a:r>
            <a:r>
              <a:rPr lang="en-US">
                <a:solidFill>
                  <a:srgbClr val="FF0000"/>
                </a:solidFill>
              </a:rPr>
              <a:t>18.08.2021</a:t>
            </a:r>
            <a:r>
              <a:rPr lang="en-US"/>
              <a:t>) petenta ar fi dobândit în </a:t>
            </a:r>
            <a:r>
              <a:rPr lang="en-US" b="1"/>
              <a:t>proprietate</a:t>
            </a:r>
            <a:r>
              <a:rPr lang="en-US"/>
              <a:t> aceste bunuri, este complet lipsit de relevanță, putându-se lesne constata că, în cauza pendinte, </a:t>
            </a:r>
            <a:r>
              <a:rPr lang="ro-RO"/>
              <a:t>@@@</a:t>
            </a:r>
            <a:r>
              <a:rPr lang="en-US"/>
              <a:t> SRL nu are calitatea procesuală de a contesta măsura sechestrului asigurător instituită asupra celor două autotractoare. </a:t>
            </a:r>
            <a:endParaRPr lang="ro-RO"/>
          </a:p>
          <a:p>
            <a:pPr>
              <a:buFontTx/>
              <a:buChar char="-"/>
            </a:pPr>
            <a:r>
              <a:rPr lang="en-US"/>
              <a:t>Eventualele pretenții de natură civilă pe care le-ar putea formula petenta – în contextul în care pretinde că este </a:t>
            </a:r>
            <a:r>
              <a:rPr lang="en-US" b="1"/>
              <a:t>dobânditor de bună-credință </a:t>
            </a:r>
            <a:r>
              <a:rPr lang="en-US"/>
              <a:t>a unor bunuri asupra cărora s-a instituit o măsură asiguratorie în prezentul dosar, însă anterior momentului dobândirii – exced prezentului cadrul procesual, acestea putând fi însă valorificate, spre exemplu, în fața instanței civile. </a:t>
            </a:r>
            <a:endParaRPr lang="ro-RO"/>
          </a:p>
          <a:p>
            <a:pPr>
              <a:buFontTx/>
              <a:buChar char="-"/>
            </a:pPr>
            <a:r>
              <a:rPr lang="ro-RO"/>
              <a:t>Fata</a:t>
            </a:r>
            <a:r>
              <a:rPr lang="en-US"/>
              <a:t> de cele expuse Curtea va respinge, ca neîntemeiată, cererea formulată de petenta </a:t>
            </a:r>
            <a:r>
              <a:rPr lang="ro-RO"/>
              <a:t>@@@</a:t>
            </a:r>
            <a:r>
              <a:rPr lang="en-US"/>
              <a:t> SRL, de ridicare a sechestrului </a:t>
            </a:r>
            <a:r>
              <a:rPr lang="ro-RO"/>
              <a:t>...</a:t>
            </a:r>
            <a:endParaRPr lang="en-US"/>
          </a:p>
          <a:p>
            <a:pPr>
              <a:buFontTx/>
              <a:buChar char="-"/>
            </a:pPr>
            <a:endParaRPr lang="en-US"/>
          </a:p>
          <a:p>
            <a:endParaRPr lang="ro-RO"/>
          </a:p>
        </p:txBody>
      </p:sp>
    </p:spTree>
    <p:extLst>
      <p:ext uri="{BB962C8B-B14F-4D97-AF65-F5344CB8AC3E}">
        <p14:creationId xmlns:p14="http://schemas.microsoft.com/office/powerpoint/2010/main" val="2219090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4C597-BB3F-8832-3CCC-CA13741FD6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3F8FE2-29CB-B5D3-45D4-3D6613F50D7D}"/>
              </a:ext>
            </a:extLst>
          </p:cNvPr>
          <p:cNvSpPr>
            <a:spLocks noGrp="1"/>
          </p:cNvSpPr>
          <p:nvPr>
            <p:ph type="title"/>
          </p:nvPr>
        </p:nvSpPr>
        <p:spPr/>
        <p:txBody>
          <a:bodyPr>
            <a:normAutofit/>
          </a:bodyPr>
          <a:lstStyle/>
          <a:p>
            <a:pPr algn="ctr"/>
            <a:r>
              <a:rPr lang="ro-RO" sz="3200" b="1">
                <a:solidFill>
                  <a:srgbClr val="0070C0"/>
                </a:solidFill>
              </a:rPr>
              <a:t>Modificări - Legea 70/2025</a:t>
            </a:r>
            <a:endParaRPr lang="en-US" sz="3200" b="1">
              <a:solidFill>
                <a:srgbClr val="0070C0"/>
              </a:solidFill>
            </a:endParaRPr>
          </a:p>
        </p:txBody>
      </p:sp>
      <p:sp>
        <p:nvSpPr>
          <p:cNvPr id="3" name="Content Placeholder 2">
            <a:extLst>
              <a:ext uri="{FF2B5EF4-FFF2-40B4-BE49-F238E27FC236}">
                <a16:creationId xmlns:a16="http://schemas.microsoft.com/office/drawing/2014/main" id="{EF425083-26C1-B79B-09D6-23DB149733CC}"/>
              </a:ext>
            </a:extLst>
          </p:cNvPr>
          <p:cNvSpPr>
            <a:spLocks noGrp="1"/>
          </p:cNvSpPr>
          <p:nvPr>
            <p:ph idx="1"/>
          </p:nvPr>
        </p:nvSpPr>
        <p:spPr/>
        <p:txBody>
          <a:bodyPr>
            <a:noAutofit/>
          </a:bodyPr>
          <a:lstStyle/>
          <a:p>
            <a:r>
              <a:rPr lang="ro-RO" sz="1300" dirty="0">
                <a:solidFill>
                  <a:srgbClr val="7030A0"/>
                </a:solidFill>
              </a:rPr>
              <a:t>Credit – articol de referință</a:t>
            </a:r>
            <a:r>
              <a:rPr lang="ro-RO" sz="1300" dirty="0">
                <a:solidFill>
                  <a:srgbClr val="FF0000"/>
                </a:solidFill>
              </a:rPr>
              <a:t>: </a:t>
            </a:r>
            <a:r>
              <a:rPr lang="en-US" sz="1300" i="1" dirty="0">
                <a:solidFill>
                  <a:srgbClr val="00B0F0"/>
                </a:solidFill>
              </a:rPr>
              <a:t>Un „pas mic” </a:t>
            </a:r>
            <a:r>
              <a:rPr lang="en-US" sz="1300" i="1" dirty="0" err="1">
                <a:solidFill>
                  <a:srgbClr val="00B0F0"/>
                </a:solidFill>
              </a:rPr>
              <a:t>în</a:t>
            </a:r>
            <a:r>
              <a:rPr lang="en-US" sz="1300" i="1" dirty="0">
                <a:solidFill>
                  <a:srgbClr val="00B0F0"/>
                </a:solidFill>
              </a:rPr>
              <a:t> </a:t>
            </a:r>
            <a:r>
              <a:rPr lang="en-US" sz="1300" i="1" dirty="0" err="1">
                <a:solidFill>
                  <a:srgbClr val="00B0F0"/>
                </a:solidFill>
              </a:rPr>
              <a:t>direcția</a:t>
            </a:r>
            <a:r>
              <a:rPr lang="en-US" sz="1300" i="1" dirty="0">
                <a:solidFill>
                  <a:srgbClr val="00B0F0"/>
                </a:solidFill>
              </a:rPr>
              <a:t> </a:t>
            </a:r>
            <a:r>
              <a:rPr lang="en-US" sz="1300" i="1" dirty="0" err="1">
                <a:solidFill>
                  <a:srgbClr val="00B0F0"/>
                </a:solidFill>
              </a:rPr>
              <a:t>unei</a:t>
            </a:r>
            <a:r>
              <a:rPr lang="en-US" sz="1300" i="1" dirty="0">
                <a:solidFill>
                  <a:srgbClr val="00B0F0"/>
                </a:solidFill>
              </a:rPr>
              <a:t> </a:t>
            </a:r>
            <a:r>
              <a:rPr lang="en-US" sz="1300" i="1" dirty="0" err="1">
                <a:solidFill>
                  <a:srgbClr val="00B0F0"/>
                </a:solidFill>
              </a:rPr>
              <a:t>abordări</a:t>
            </a:r>
            <a:r>
              <a:rPr lang="en-US" sz="1300" i="1" dirty="0">
                <a:solidFill>
                  <a:srgbClr val="00B0F0"/>
                </a:solidFill>
              </a:rPr>
              <a:t> </a:t>
            </a:r>
            <a:r>
              <a:rPr lang="en-US" sz="1300" i="1" dirty="0" err="1">
                <a:solidFill>
                  <a:srgbClr val="00B0F0"/>
                </a:solidFill>
              </a:rPr>
              <a:t>coerente</a:t>
            </a:r>
            <a:r>
              <a:rPr lang="en-US" sz="1300" i="1" dirty="0">
                <a:solidFill>
                  <a:srgbClr val="00B0F0"/>
                </a:solidFill>
              </a:rPr>
              <a:t> </a:t>
            </a:r>
            <a:r>
              <a:rPr lang="en-US" sz="1300" i="1" dirty="0" err="1">
                <a:solidFill>
                  <a:srgbClr val="00B0F0"/>
                </a:solidFill>
              </a:rPr>
              <a:t>în</a:t>
            </a:r>
            <a:r>
              <a:rPr lang="en-US" sz="1300" i="1" dirty="0">
                <a:solidFill>
                  <a:srgbClr val="00B0F0"/>
                </a:solidFill>
              </a:rPr>
              <a:t> </a:t>
            </a:r>
            <a:r>
              <a:rPr lang="en-US" sz="1300" i="1" dirty="0" err="1">
                <a:solidFill>
                  <a:srgbClr val="00B0F0"/>
                </a:solidFill>
              </a:rPr>
              <a:t>materia</a:t>
            </a:r>
            <a:r>
              <a:rPr lang="en-US" sz="1300" i="1" dirty="0">
                <a:solidFill>
                  <a:srgbClr val="00B0F0"/>
                </a:solidFill>
              </a:rPr>
              <a:t> </a:t>
            </a:r>
            <a:r>
              <a:rPr lang="en-US" sz="1300" i="1" dirty="0" err="1">
                <a:solidFill>
                  <a:srgbClr val="00B0F0"/>
                </a:solidFill>
              </a:rPr>
              <a:t>măsurilor</a:t>
            </a:r>
            <a:r>
              <a:rPr lang="en-US" sz="1300" i="1" dirty="0">
                <a:solidFill>
                  <a:srgbClr val="00B0F0"/>
                </a:solidFill>
              </a:rPr>
              <a:t> </a:t>
            </a:r>
            <a:r>
              <a:rPr lang="en-US" sz="1300" i="1" dirty="0" err="1">
                <a:solidFill>
                  <a:srgbClr val="00B0F0"/>
                </a:solidFill>
              </a:rPr>
              <a:t>asigurătorii</a:t>
            </a:r>
            <a:r>
              <a:rPr lang="en-US" sz="1300" i="1" dirty="0">
                <a:solidFill>
                  <a:srgbClr val="00B0F0"/>
                </a:solidFill>
              </a:rPr>
              <a:t> </a:t>
            </a:r>
            <a:r>
              <a:rPr lang="en-US" sz="1300" i="1" dirty="0" err="1">
                <a:solidFill>
                  <a:srgbClr val="00B0F0"/>
                </a:solidFill>
              </a:rPr>
              <a:t>în</a:t>
            </a:r>
            <a:r>
              <a:rPr lang="en-US" sz="1300" i="1" dirty="0">
                <a:solidFill>
                  <a:srgbClr val="00B0F0"/>
                </a:solidFill>
              </a:rPr>
              <a:t> </a:t>
            </a:r>
            <a:r>
              <a:rPr lang="en-US" sz="1300" i="1" dirty="0" err="1">
                <a:solidFill>
                  <a:srgbClr val="00B0F0"/>
                </a:solidFill>
              </a:rPr>
              <a:t>procesul</a:t>
            </a:r>
            <a:r>
              <a:rPr lang="en-US" sz="1300" i="1" dirty="0">
                <a:solidFill>
                  <a:srgbClr val="00B0F0"/>
                </a:solidFill>
              </a:rPr>
              <a:t> penal. Analiza </a:t>
            </a:r>
            <a:r>
              <a:rPr lang="en-US" sz="1300" i="1" dirty="0" err="1">
                <a:solidFill>
                  <a:srgbClr val="00B0F0"/>
                </a:solidFill>
              </a:rPr>
              <a:t>modificărilor</a:t>
            </a:r>
            <a:r>
              <a:rPr lang="en-US" sz="1300" i="1" dirty="0">
                <a:solidFill>
                  <a:srgbClr val="00B0F0"/>
                </a:solidFill>
              </a:rPr>
              <a:t> </a:t>
            </a:r>
            <a:r>
              <a:rPr lang="en-US" sz="1300" i="1" dirty="0" err="1">
                <a:solidFill>
                  <a:srgbClr val="00B0F0"/>
                </a:solidFill>
              </a:rPr>
              <a:t>aduse</a:t>
            </a:r>
            <a:r>
              <a:rPr lang="en-US" sz="1300" i="1" dirty="0">
                <a:solidFill>
                  <a:srgbClr val="00B0F0"/>
                </a:solidFill>
              </a:rPr>
              <a:t> </a:t>
            </a:r>
            <a:r>
              <a:rPr lang="en-US" sz="1300" i="1" dirty="0" err="1">
                <a:solidFill>
                  <a:srgbClr val="00B0F0"/>
                </a:solidFill>
              </a:rPr>
              <a:t>prin</a:t>
            </a:r>
            <a:r>
              <a:rPr lang="en-US" sz="1300" i="1" dirty="0">
                <a:solidFill>
                  <a:srgbClr val="00B0F0"/>
                </a:solidFill>
              </a:rPr>
              <a:t> </a:t>
            </a:r>
            <a:r>
              <a:rPr lang="en-US" sz="1300" i="1" dirty="0" err="1">
                <a:solidFill>
                  <a:srgbClr val="00B0F0"/>
                </a:solidFill>
              </a:rPr>
              <a:t>Legea</a:t>
            </a:r>
            <a:r>
              <a:rPr lang="en-US" sz="1300" i="1" dirty="0">
                <a:solidFill>
                  <a:srgbClr val="00B0F0"/>
                </a:solidFill>
              </a:rPr>
              <a:t> nr. 70/2025 Conf. univ. dr. Andra-Roxana Trandafir </a:t>
            </a:r>
            <a:r>
              <a:rPr lang="en-US" sz="1300" i="1" dirty="0" err="1">
                <a:solidFill>
                  <a:srgbClr val="00B0F0"/>
                </a:solidFill>
              </a:rPr>
              <a:t>Drd</a:t>
            </a:r>
            <a:r>
              <a:rPr lang="en-US" sz="1300" i="1" dirty="0">
                <a:solidFill>
                  <a:srgbClr val="00B0F0"/>
                </a:solidFill>
              </a:rPr>
              <a:t>. </a:t>
            </a:r>
            <a:r>
              <a:rPr lang="en-US" sz="1300" i="1" dirty="0" err="1">
                <a:solidFill>
                  <a:srgbClr val="00B0F0"/>
                </a:solidFill>
              </a:rPr>
              <a:t>Vicențiu</a:t>
            </a:r>
            <a:r>
              <a:rPr lang="en-US" sz="1300" i="1" dirty="0">
                <a:solidFill>
                  <a:srgbClr val="00B0F0"/>
                </a:solidFill>
              </a:rPr>
              <a:t>-Răzvan Gherghe</a:t>
            </a:r>
            <a:r>
              <a:rPr lang="ro-RO" sz="1300" i="1" dirty="0">
                <a:solidFill>
                  <a:srgbClr val="00B0F0"/>
                </a:solidFill>
              </a:rPr>
              <a:t>, AUB Drept 2/2025</a:t>
            </a:r>
          </a:p>
          <a:p>
            <a:r>
              <a:rPr lang="ro-RO" sz="1300" b="1" dirty="0"/>
              <a:t>Comunicarea ordonanței </a:t>
            </a:r>
            <a:r>
              <a:rPr lang="ro-RO" sz="1300" dirty="0"/>
              <a:t>de instituire a măsurilor – la aducerea la îndeplinire a măsurilor (prezenta - pv +ordonanta, absenta – de indata dupa pv/primire dovada consemnare, lipsa bunuri – de indata dupa pv verificari)</a:t>
            </a:r>
          </a:p>
          <a:p>
            <a:r>
              <a:rPr lang="ro-RO" sz="1300" dirty="0"/>
              <a:t>Drepturi suplimentare pentru </a:t>
            </a:r>
            <a:r>
              <a:rPr lang="ro-RO" sz="1300" b="1" u="sng" dirty="0">
                <a:solidFill>
                  <a:srgbClr val="FF0000"/>
                </a:solidFill>
              </a:rPr>
              <a:t>partea civilă</a:t>
            </a:r>
            <a:r>
              <a:rPr lang="ro-RO" sz="1300" dirty="0"/>
              <a:t> – </a:t>
            </a:r>
            <a:r>
              <a:rPr lang="ro-RO" sz="1300" b="1" dirty="0">
                <a:solidFill>
                  <a:srgbClr val="00B050"/>
                </a:solidFill>
              </a:rPr>
              <a:t>CEREREA DE LUARE A MAS.ASIG.</a:t>
            </a:r>
            <a:endParaRPr lang="ro-RO" sz="1300" b="1" u="sng" dirty="0">
              <a:solidFill>
                <a:srgbClr val="00B050"/>
              </a:solidFill>
            </a:endParaRPr>
          </a:p>
          <a:p>
            <a:r>
              <a:rPr lang="ro-RO" sz="1300" dirty="0"/>
              <a:t>Parte civilă </a:t>
            </a:r>
            <a:r>
              <a:rPr lang="ro-RO" sz="1300" i="1" dirty="0"/>
              <a:t>– constituirea cf. Cpp – împotriva </a:t>
            </a:r>
            <a:r>
              <a:rPr lang="ro-RO" sz="1300" b="1" i="1" dirty="0"/>
              <a:t>inculpatului</a:t>
            </a:r>
            <a:r>
              <a:rPr lang="ro-RO" sz="1300" i="1" dirty="0"/>
              <a:t>/p.resp.civ.;</a:t>
            </a:r>
          </a:p>
          <a:p>
            <a:r>
              <a:rPr lang="ro-RO" sz="1300" b="1" dirty="0"/>
              <a:t>Repere temporale</a:t>
            </a:r>
            <a:r>
              <a:rPr lang="ro-RO" sz="1300" dirty="0"/>
              <a:t>: </a:t>
            </a:r>
            <a:r>
              <a:rPr lang="ro-RO" sz="1300" i="1" dirty="0"/>
              <a:t>(1) plângere penală/sesizare – (2) in rem </a:t>
            </a:r>
            <a:r>
              <a:rPr lang="ro-RO" sz="1300" i="1" u="sng" dirty="0">
                <a:solidFill>
                  <a:srgbClr val="FF0000"/>
                </a:solidFill>
              </a:rPr>
              <a:t>–  (3) </a:t>
            </a:r>
            <a:r>
              <a:rPr lang="ro-RO" sz="1300" b="1" i="1" u="sng" dirty="0">
                <a:solidFill>
                  <a:srgbClr val="FF0000"/>
                </a:solidFill>
              </a:rPr>
              <a:t>in personam </a:t>
            </a:r>
            <a:r>
              <a:rPr lang="ro-RO" sz="1300" i="1" u="sng" dirty="0">
                <a:solidFill>
                  <a:srgbClr val="FF0000"/>
                </a:solidFill>
              </a:rPr>
              <a:t>– (</a:t>
            </a:r>
            <a:r>
              <a:rPr lang="ro-RO" sz="1300" i="1" dirty="0"/>
              <a:t>oficiu) - (4) </a:t>
            </a:r>
            <a:r>
              <a:rPr lang="ro-RO" sz="1300" b="1" i="1" dirty="0"/>
              <a:t>PMAP</a:t>
            </a:r>
            <a:r>
              <a:rPr lang="ro-RO" sz="1300" i="1" dirty="0"/>
              <a:t> ?</a:t>
            </a:r>
          </a:p>
          <a:p>
            <a:r>
              <a:rPr lang="ro-RO" sz="1300" i="1" dirty="0"/>
              <a:t>Procurorul trebuie să se pronunțe </a:t>
            </a:r>
            <a:r>
              <a:rPr lang="ro-RO" sz="1300" b="1" i="1" u="sng" dirty="0"/>
              <a:t>de îndată </a:t>
            </a:r>
            <a:r>
              <a:rPr lang="ro-RO" sz="1300" i="1" dirty="0"/>
              <a:t>- contestație la JDL.</a:t>
            </a:r>
          </a:p>
          <a:p>
            <a:r>
              <a:rPr lang="ro-RO" sz="1300" i="1" dirty="0"/>
              <a:t>În faza de </a:t>
            </a:r>
            <a:r>
              <a:rPr lang="ro-RO" sz="1300" b="1" i="1" u="sng" dirty="0">
                <a:solidFill>
                  <a:srgbClr val="FF0000"/>
                </a:solidFill>
              </a:rPr>
              <a:t>cameră preliminară/judecată</a:t>
            </a:r>
            <a:r>
              <a:rPr lang="ro-RO" sz="1300" i="1" u="sng" dirty="0">
                <a:solidFill>
                  <a:srgbClr val="FF0000"/>
                </a:solidFill>
              </a:rPr>
              <a:t> </a:t>
            </a:r>
            <a:r>
              <a:rPr lang="ro-RO" sz="1300" i="1" dirty="0"/>
              <a:t>luarea măs. asig. </a:t>
            </a:r>
            <a:r>
              <a:rPr lang="ro-RO" sz="1300" b="1" i="1" dirty="0"/>
              <a:t>din oficiu</a:t>
            </a:r>
            <a:r>
              <a:rPr lang="ro-RO" sz="1300" i="1" dirty="0"/>
              <a:t>/la cererea </a:t>
            </a:r>
            <a:r>
              <a:rPr lang="ro-RO" sz="1300" b="1" i="1" dirty="0"/>
              <a:t>persoanei interesate</a:t>
            </a:r>
            <a:endParaRPr lang="ro-RO" sz="1300" dirty="0"/>
          </a:p>
          <a:p>
            <a:r>
              <a:rPr lang="ro-RO" sz="1300" b="1" i="1" dirty="0"/>
              <a:t>Nu mai e necesară punerea în discuția părților! </a:t>
            </a:r>
          </a:p>
          <a:p>
            <a:r>
              <a:rPr lang="ro-RO" sz="1300" i="1" dirty="0"/>
              <a:t>C</a:t>
            </a:r>
            <a:r>
              <a:rPr lang="en-US" sz="1300" i="1" dirty="0" err="1"/>
              <a:t>amera</a:t>
            </a:r>
            <a:r>
              <a:rPr lang="en-US" sz="1300" i="1" dirty="0"/>
              <a:t> de </a:t>
            </a:r>
            <a:r>
              <a:rPr lang="en-US" sz="1300" i="1" dirty="0" err="1"/>
              <a:t>consiliu</a:t>
            </a:r>
            <a:r>
              <a:rPr lang="ro-RO" sz="1300" i="1" dirty="0"/>
              <a:t> -</a:t>
            </a:r>
            <a:r>
              <a:rPr lang="en-US" sz="1300" i="1" dirty="0"/>
              <a:t> </a:t>
            </a:r>
            <a:r>
              <a:rPr lang="en-US" sz="1300" b="1" i="1" u="sng" dirty="0" err="1"/>
              <a:t>fără</a:t>
            </a:r>
            <a:r>
              <a:rPr lang="en-US" sz="1300" b="1" i="1" u="sng" dirty="0"/>
              <a:t> </a:t>
            </a:r>
            <a:r>
              <a:rPr lang="en-US" sz="1300" b="1" i="1" u="sng" dirty="0" err="1"/>
              <a:t>citare</a:t>
            </a:r>
            <a:r>
              <a:rPr lang="ro-RO" sz="1300" b="1" i="1" u="sng" dirty="0"/>
              <a:t> </a:t>
            </a:r>
            <a:r>
              <a:rPr lang="ro-RO" sz="1300" i="1" dirty="0"/>
              <a:t>- </a:t>
            </a:r>
            <a:r>
              <a:rPr lang="en-US" sz="1300" i="1" dirty="0" err="1"/>
              <a:t>încheiere</a:t>
            </a:r>
            <a:r>
              <a:rPr lang="en-US" sz="1300" i="1" dirty="0"/>
              <a:t> motivate</a:t>
            </a:r>
            <a:r>
              <a:rPr lang="ro-RO" sz="1300" i="1" dirty="0"/>
              <a:t> - </a:t>
            </a:r>
            <a:r>
              <a:rPr lang="en-US" sz="1300" i="1" dirty="0"/>
              <a:t>de </a:t>
            </a:r>
            <a:r>
              <a:rPr lang="en-US" sz="1300" i="1" dirty="0" err="1"/>
              <a:t>urgență</a:t>
            </a:r>
            <a:r>
              <a:rPr lang="ro-RO" sz="1300" i="1" dirty="0"/>
              <a:t> - p</a:t>
            </a:r>
            <a:r>
              <a:rPr lang="en-US" sz="1300" i="1" dirty="0" err="1"/>
              <a:t>articipare</a:t>
            </a:r>
            <a:r>
              <a:rPr lang="en-US" sz="1300" i="1" dirty="0"/>
              <a:t> </a:t>
            </a:r>
            <a:r>
              <a:rPr lang="en-US" sz="1300" i="1" dirty="0" err="1"/>
              <a:t>procuro</a:t>
            </a:r>
            <a:r>
              <a:rPr lang="ro-RO" sz="1300" i="1" dirty="0"/>
              <a:t>r.</a:t>
            </a:r>
          </a:p>
          <a:p>
            <a:r>
              <a:rPr lang="ro-RO" sz="1300" dirty="0"/>
              <a:t>Opinie (A.R.T, op.cit): </a:t>
            </a:r>
            <a:r>
              <a:rPr lang="en-US" sz="1300" dirty="0"/>
              <a:t>nu </a:t>
            </a:r>
            <a:r>
              <a:rPr lang="en-US" sz="1300" dirty="0" err="1"/>
              <a:t>va</a:t>
            </a:r>
            <a:r>
              <a:rPr lang="en-US" sz="1300" dirty="0"/>
              <a:t> </a:t>
            </a:r>
            <a:r>
              <a:rPr lang="en-US" sz="1300" dirty="0" err="1"/>
              <a:t>cita</a:t>
            </a:r>
            <a:r>
              <a:rPr lang="en-US" sz="1300" dirty="0"/>
              <a:t> </a:t>
            </a:r>
            <a:r>
              <a:rPr lang="en-US" sz="1300" dirty="0" err="1"/>
              <a:t>nici</a:t>
            </a:r>
            <a:r>
              <a:rPr lang="en-US" sz="1300" dirty="0"/>
              <a:t> </a:t>
            </a:r>
            <a:r>
              <a:rPr lang="en-US" sz="1300" dirty="0" err="1"/>
              <a:t>partea</a:t>
            </a:r>
            <a:r>
              <a:rPr lang="en-US" sz="1300" dirty="0"/>
              <a:t> </a:t>
            </a:r>
            <a:r>
              <a:rPr lang="en-US" sz="1300" dirty="0" err="1"/>
              <a:t>sau</a:t>
            </a:r>
            <a:r>
              <a:rPr lang="en-US" sz="1300" dirty="0"/>
              <a:t> </a:t>
            </a:r>
            <a:r>
              <a:rPr lang="en-US" sz="1300" dirty="0" err="1"/>
              <a:t>subiectul</a:t>
            </a:r>
            <a:r>
              <a:rPr lang="en-US" sz="1300" dirty="0"/>
              <a:t> </a:t>
            </a:r>
            <a:r>
              <a:rPr lang="en-US" sz="1300" dirty="0" err="1"/>
              <a:t>procesual</a:t>
            </a:r>
            <a:r>
              <a:rPr lang="en-US" sz="1300" dirty="0"/>
              <a:t> principal care a </a:t>
            </a:r>
            <a:r>
              <a:rPr lang="en-US" sz="1300" dirty="0" err="1"/>
              <a:t>solicitat</a:t>
            </a:r>
            <a:r>
              <a:rPr lang="en-US" sz="1300" dirty="0"/>
              <a:t> </a:t>
            </a:r>
            <a:r>
              <a:rPr lang="en-US" sz="1300" dirty="0" err="1"/>
              <a:t>luarea</a:t>
            </a:r>
            <a:r>
              <a:rPr lang="en-US" sz="1300" dirty="0"/>
              <a:t> </a:t>
            </a:r>
            <a:r>
              <a:rPr lang="en-US" sz="1300" dirty="0" err="1"/>
              <a:t>măsurii</a:t>
            </a:r>
            <a:r>
              <a:rPr lang="en-US" sz="1300" dirty="0"/>
              <a:t> </a:t>
            </a:r>
            <a:r>
              <a:rPr lang="en-US" sz="1300" dirty="0" err="1"/>
              <a:t>asigurătorii</a:t>
            </a:r>
            <a:r>
              <a:rPr lang="ro-RO" sz="1300" dirty="0"/>
              <a:t> – poate doar contesta ... + </a:t>
            </a:r>
            <a:r>
              <a:rPr lang="en-US" sz="1300" dirty="0" err="1"/>
              <a:t>asistența</a:t>
            </a:r>
            <a:r>
              <a:rPr lang="en-US" sz="1300" dirty="0"/>
              <a:t> </a:t>
            </a:r>
            <a:r>
              <a:rPr lang="en-US" sz="1300" dirty="0" err="1"/>
              <a:t>juridică</a:t>
            </a:r>
            <a:r>
              <a:rPr lang="en-US" sz="1300" dirty="0"/>
              <a:t> a </a:t>
            </a:r>
            <a:r>
              <a:rPr lang="en-US" sz="1300" dirty="0" err="1"/>
              <a:t>inculpatului</a:t>
            </a:r>
            <a:r>
              <a:rPr lang="en-US" sz="1300" dirty="0"/>
              <a:t>, </a:t>
            </a:r>
            <a:r>
              <a:rPr lang="en-US" sz="1300" dirty="0" err="1"/>
              <a:t>părții</a:t>
            </a:r>
            <a:r>
              <a:rPr lang="en-US" sz="1300" dirty="0"/>
              <a:t> civile </a:t>
            </a:r>
            <a:r>
              <a:rPr lang="en-US" sz="1300" dirty="0" err="1"/>
              <a:t>sau</a:t>
            </a:r>
            <a:r>
              <a:rPr lang="en-US" sz="1300" dirty="0"/>
              <a:t> </a:t>
            </a:r>
            <a:r>
              <a:rPr lang="en-US" sz="1300" dirty="0" err="1"/>
              <a:t>persoanei</a:t>
            </a:r>
            <a:r>
              <a:rPr lang="en-US" sz="1300" dirty="0"/>
              <a:t> </a:t>
            </a:r>
            <a:r>
              <a:rPr lang="en-US" sz="1300" dirty="0" err="1"/>
              <a:t>vătămate</a:t>
            </a:r>
            <a:r>
              <a:rPr lang="en-US" sz="1300" dirty="0"/>
              <a:t> nu </a:t>
            </a:r>
            <a:r>
              <a:rPr lang="en-US" sz="1300" dirty="0" err="1"/>
              <a:t>este</a:t>
            </a:r>
            <a:r>
              <a:rPr lang="en-US" sz="1300" dirty="0"/>
              <a:t> </a:t>
            </a:r>
            <a:r>
              <a:rPr lang="en-US" sz="1300" dirty="0" err="1"/>
              <a:t>obligatorie</a:t>
            </a:r>
            <a:r>
              <a:rPr lang="ro-RO" sz="1300" dirty="0"/>
              <a:t> (derogare) – în calea de atac, da!.</a:t>
            </a:r>
          </a:p>
          <a:p>
            <a:r>
              <a:rPr lang="ro-RO" sz="1300" dirty="0"/>
              <a:t>Comunicare încheiere – idem U.P. (v. </a:t>
            </a:r>
            <a:r>
              <a:rPr lang="ro-RO" sz="1300" i="1" dirty="0"/>
              <a:t>supra</a:t>
            </a:r>
            <a:r>
              <a:rPr lang="ro-RO" sz="1300" dirty="0"/>
              <a:t>).</a:t>
            </a:r>
          </a:p>
          <a:p>
            <a:r>
              <a:rPr lang="ro-RO" sz="1300" dirty="0"/>
              <a:t>Se poate contesta </a:t>
            </a:r>
            <a:r>
              <a:rPr lang="ro-RO" sz="1300" b="1" dirty="0"/>
              <a:t>și</a:t>
            </a:r>
            <a:r>
              <a:rPr lang="ro-RO" sz="1300" dirty="0"/>
              <a:t> ordonanța/încheierea (inclusiv din apel, încheiere separată cerere p.civ.!) prin care se respinge cererea de luare a măsurilor asiguratorii (</a:t>
            </a:r>
            <a:r>
              <a:rPr lang="ro-RO" sz="1300" i="1" dirty="0"/>
              <a:t>anterior ordonanța doar la procurorul ierarhic și încheierea doar cu apel o dată cu fondul, iar încheierile pronunțate în apel nu</a:t>
            </a:r>
            <a:r>
              <a:rPr lang="ro-RO" sz="1300" dirty="0"/>
              <a:t>).</a:t>
            </a:r>
          </a:p>
        </p:txBody>
      </p:sp>
    </p:spTree>
    <p:extLst>
      <p:ext uri="{BB962C8B-B14F-4D97-AF65-F5344CB8AC3E}">
        <p14:creationId xmlns:p14="http://schemas.microsoft.com/office/powerpoint/2010/main" val="1022336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A6784-AA0C-78D8-3E63-FCBD3BAB43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9613C8-1E1A-64C1-0097-539D0889CE18}"/>
              </a:ext>
            </a:extLst>
          </p:cNvPr>
          <p:cNvSpPr>
            <a:spLocks noGrp="1"/>
          </p:cNvSpPr>
          <p:nvPr>
            <p:ph type="title"/>
          </p:nvPr>
        </p:nvSpPr>
        <p:spPr/>
        <p:txBody>
          <a:bodyPr>
            <a:normAutofit/>
          </a:bodyPr>
          <a:lstStyle/>
          <a:p>
            <a:pPr algn="ctr"/>
            <a:r>
              <a:rPr lang="ro-RO" sz="3200" b="1">
                <a:solidFill>
                  <a:srgbClr val="0070C0"/>
                </a:solidFill>
              </a:rPr>
              <a:t>Titularul dr. de proprietate asupra bunurilor sechestrate (III)</a:t>
            </a:r>
            <a:endParaRPr lang="en-US" sz="3200" b="1">
              <a:solidFill>
                <a:srgbClr val="0070C0"/>
              </a:solidFill>
            </a:endParaRPr>
          </a:p>
        </p:txBody>
      </p:sp>
      <p:sp>
        <p:nvSpPr>
          <p:cNvPr id="3" name="Content Placeholder 2">
            <a:extLst>
              <a:ext uri="{FF2B5EF4-FFF2-40B4-BE49-F238E27FC236}">
                <a16:creationId xmlns:a16="http://schemas.microsoft.com/office/drawing/2014/main" id="{0C7A1389-E110-133E-B1DC-197D695E8AC7}"/>
              </a:ext>
            </a:extLst>
          </p:cNvPr>
          <p:cNvSpPr>
            <a:spLocks noGrp="1"/>
          </p:cNvSpPr>
          <p:nvPr>
            <p:ph idx="1"/>
          </p:nvPr>
        </p:nvSpPr>
        <p:spPr/>
        <p:txBody>
          <a:bodyPr>
            <a:normAutofit fontScale="85000" lnSpcReduction="20000"/>
          </a:bodyPr>
          <a:lstStyle/>
          <a:p>
            <a:r>
              <a:rPr lang="ro-RO"/>
              <a:t>CAB dp 345/08.07.2025</a:t>
            </a:r>
          </a:p>
          <a:p>
            <a:r>
              <a:rPr lang="en-US"/>
              <a:t>Cu privire la acest imobil asupra căruia s-a aplicat în mod legal şi temeinic sechestrul, în baza ordonanţei din 08.02.2017, se constată însă, că situaţia juridică s-a schimbat între timp, nemaifiind de actualitate dreptul de proprietate al inculpatului asupra acestui imobil, considerent pentru care, nici menţinerea măsurii asigurătorii în privinţa lui nu mai este una legală, astfel că prezenta contestaţie va fi admisă, exclusiv sub acest aspect, urmând a fi ridicat sechestrul.</a:t>
            </a:r>
          </a:p>
          <a:p>
            <a:r>
              <a:rPr lang="en-US"/>
              <a:t>În acest sens, cu titlu preliminar, Curtea va reține că problema concursului dintre dreptul real  şi sechestrul asigurător dispus în materie penală nu ţine strict de interpretarea dispoziţiilor din Codul de procedură civilă (norme ce oferă cadrul juridic general de soluţionare a contestaţiei la executare), ci presupune, în primul rând, analiza celor două instituţii juridice în concurs, respectiv sechestrul asigurător penal şi dreptul  real imobiliar, prin observarea efectelor şi scopului instituirii sechestrului asigurător penal, a drepturilor conferite beneficiarului unui drept de real şi a regimului general aplicabil executărilor silite.</a:t>
            </a:r>
          </a:p>
          <a:p>
            <a:endParaRPr lang="ro-RO"/>
          </a:p>
        </p:txBody>
      </p:sp>
    </p:spTree>
    <p:extLst>
      <p:ext uri="{BB962C8B-B14F-4D97-AF65-F5344CB8AC3E}">
        <p14:creationId xmlns:p14="http://schemas.microsoft.com/office/powerpoint/2010/main" val="4287850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EE878-9C53-BCA4-C3D1-39F897A686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96A4CC-7363-35FF-A157-159F21A8A9D7}"/>
              </a:ext>
            </a:extLst>
          </p:cNvPr>
          <p:cNvSpPr>
            <a:spLocks noGrp="1"/>
          </p:cNvSpPr>
          <p:nvPr>
            <p:ph type="title"/>
          </p:nvPr>
        </p:nvSpPr>
        <p:spPr/>
        <p:txBody>
          <a:bodyPr>
            <a:normAutofit/>
          </a:bodyPr>
          <a:lstStyle/>
          <a:p>
            <a:pPr algn="ctr"/>
            <a:r>
              <a:rPr lang="ro-RO" sz="3200" b="1">
                <a:solidFill>
                  <a:srgbClr val="0070C0"/>
                </a:solidFill>
              </a:rPr>
              <a:t>Daunele morale și măsurile asiguratorii</a:t>
            </a:r>
            <a:endParaRPr lang="en-US" sz="3200" b="1">
              <a:solidFill>
                <a:srgbClr val="0070C0"/>
              </a:solidFill>
            </a:endParaRPr>
          </a:p>
        </p:txBody>
      </p:sp>
      <p:sp>
        <p:nvSpPr>
          <p:cNvPr id="3" name="Content Placeholder 2">
            <a:extLst>
              <a:ext uri="{FF2B5EF4-FFF2-40B4-BE49-F238E27FC236}">
                <a16:creationId xmlns:a16="http://schemas.microsoft.com/office/drawing/2014/main" id="{9E67A16D-4377-F9BE-5B9C-AD15E61EFE65}"/>
              </a:ext>
            </a:extLst>
          </p:cNvPr>
          <p:cNvSpPr>
            <a:spLocks noGrp="1"/>
          </p:cNvSpPr>
          <p:nvPr>
            <p:ph idx="1"/>
          </p:nvPr>
        </p:nvSpPr>
        <p:spPr/>
        <p:txBody>
          <a:bodyPr/>
          <a:lstStyle/>
          <a:p>
            <a:r>
              <a:rPr lang="en-US"/>
              <a:t>TB sp 1505/05.12.2024 </a:t>
            </a:r>
            <a:r>
              <a:rPr lang="ro-RO"/>
              <a:t>- </a:t>
            </a:r>
            <a:r>
              <a:rPr lang="en-US"/>
              <a:t>prima instanţă a instituit măsura sechestrului asigurător, până la concurenţa sumei de 100.000 euro şi 71950,90 lei (prejudiciul material şi </a:t>
            </a:r>
            <a:r>
              <a:rPr lang="en-US" b="1"/>
              <a:t>moral</a:t>
            </a:r>
            <a:r>
              <a:rPr lang="en-US"/>
              <a:t>) </a:t>
            </a:r>
            <a:r>
              <a:rPr lang="ro-RO"/>
              <a:t>... </a:t>
            </a:r>
            <a:r>
              <a:rPr lang="en-US"/>
              <a:t>asupra tuturor bunurilor mobile şi imobile aparţinând inculpatului </a:t>
            </a:r>
            <a:r>
              <a:rPr lang="ro-RO"/>
              <a:t>(loviri și vătămări cauzatoare de moarte).</a:t>
            </a:r>
          </a:p>
          <a:p>
            <a:r>
              <a:rPr lang="ro-RO"/>
              <a:t>Discuție.</a:t>
            </a:r>
            <a:endParaRPr lang="en-US"/>
          </a:p>
        </p:txBody>
      </p:sp>
    </p:spTree>
    <p:extLst>
      <p:ext uri="{BB962C8B-B14F-4D97-AF65-F5344CB8AC3E}">
        <p14:creationId xmlns:p14="http://schemas.microsoft.com/office/powerpoint/2010/main" val="30445097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D9FD7-6FDA-B900-145E-22CEA5853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A8EE8-5EAC-7E05-55E5-D244CE609E1D}"/>
              </a:ext>
            </a:extLst>
          </p:cNvPr>
          <p:cNvSpPr>
            <a:spLocks noGrp="1"/>
          </p:cNvSpPr>
          <p:nvPr>
            <p:ph type="title"/>
          </p:nvPr>
        </p:nvSpPr>
        <p:spPr/>
        <p:txBody>
          <a:bodyPr>
            <a:normAutofit/>
          </a:bodyPr>
          <a:lstStyle/>
          <a:p>
            <a:pPr algn="ctr"/>
            <a:r>
              <a:rPr lang="ro-RO" sz="3200" b="1">
                <a:solidFill>
                  <a:srgbClr val="0070C0"/>
                </a:solidFill>
              </a:rPr>
              <a:t>Sustragerea de sub sechestru</a:t>
            </a:r>
            <a:endParaRPr lang="en-US" sz="3200" b="1">
              <a:solidFill>
                <a:srgbClr val="0070C0"/>
              </a:solidFill>
            </a:endParaRPr>
          </a:p>
        </p:txBody>
      </p:sp>
      <p:sp>
        <p:nvSpPr>
          <p:cNvPr id="3" name="Content Placeholder 2">
            <a:extLst>
              <a:ext uri="{FF2B5EF4-FFF2-40B4-BE49-F238E27FC236}">
                <a16:creationId xmlns:a16="http://schemas.microsoft.com/office/drawing/2014/main" id="{A3319BED-F3D7-FE11-1342-D203141C1825}"/>
              </a:ext>
            </a:extLst>
          </p:cNvPr>
          <p:cNvSpPr>
            <a:spLocks noGrp="1"/>
          </p:cNvSpPr>
          <p:nvPr>
            <p:ph idx="1"/>
          </p:nvPr>
        </p:nvSpPr>
        <p:spPr/>
        <p:txBody>
          <a:bodyPr/>
          <a:lstStyle/>
          <a:p>
            <a:r>
              <a:rPr lang="en-US" sz="1800" b="1"/>
              <a:t>Sesizarea parchetului de catre instanta </a:t>
            </a:r>
            <a:r>
              <a:rPr lang="ro-RO" sz="1800" b="1"/>
              <a:t>- </a:t>
            </a:r>
            <a:r>
              <a:rPr lang="en-US" sz="1800"/>
              <a:t>CAB, s.I.p., inch./</a:t>
            </a:r>
            <a:r>
              <a:rPr lang="en-US" sz="1800" b="1"/>
              <a:t>03.07.2025</a:t>
            </a:r>
            <a:r>
              <a:rPr lang="en-US" sz="1800"/>
              <a:t>, nedefinitiva</a:t>
            </a:r>
          </a:p>
          <a:p>
            <a:r>
              <a:rPr lang="en-US"/>
              <a:t>Conform art. 292 alin. 2 C.pr.pen. rap. la art. 261 C.pen. dispune, la rămânerea definitivă a prezentei încheieri, sesizarea </a:t>
            </a:r>
            <a:r>
              <a:rPr lang="ro-RO"/>
              <a:t>PJS1</a:t>
            </a:r>
            <a:r>
              <a:rPr lang="en-US"/>
              <a:t> în vederea efectuării urmăririi penale cu privire la modalitatea de respectare a popririi instituite de către procuror, prin raportare la </a:t>
            </a:r>
            <a:r>
              <a:rPr lang="en-US" b="1">
                <a:solidFill>
                  <a:srgbClr val="00B0F0"/>
                </a:solidFill>
              </a:rPr>
              <a:t>titlul de plată ANRP</a:t>
            </a:r>
            <a:r>
              <a:rPr lang="en-US"/>
              <a:t> … emis în dosarul …, plata fiind efectuată </a:t>
            </a:r>
            <a:r>
              <a:rPr lang="en-US" b="1"/>
              <a:t>ulterior</a:t>
            </a:r>
            <a:r>
              <a:rPr lang="en-US"/>
              <a:t> </a:t>
            </a:r>
            <a:r>
              <a:rPr lang="en-US" i="1"/>
              <a:t>instituirii popririi</a:t>
            </a:r>
            <a:r>
              <a:rPr lang="en-US"/>
              <a:t>, pe data de 28.04.2022.</a:t>
            </a:r>
            <a:endParaRPr lang="ro-RO"/>
          </a:p>
          <a:p>
            <a:r>
              <a:rPr lang="ro-RO"/>
              <a:t>Raportat la ultimele modificari (Lg 70/2025), </a:t>
            </a:r>
            <a:r>
              <a:rPr lang="ro-RO" b="1"/>
              <a:t>opinie</a:t>
            </a:r>
            <a:r>
              <a:rPr lang="ro-RO"/>
              <a:t> - </a:t>
            </a:r>
            <a:r>
              <a:rPr lang="ro-RO" i="1">
                <a:solidFill>
                  <a:srgbClr val="7030A0"/>
                </a:solidFill>
              </a:rPr>
              <a:t>nu ar putea subzista sustragerea de sub sechestru între emiterea ordonanței proc. și comunicarea ei</a:t>
            </a:r>
            <a:r>
              <a:rPr lang="ro-RO"/>
              <a:t> (A.-R.Trandafir ..., op.cit. AUB Dr. 2/2025)</a:t>
            </a:r>
            <a:endParaRPr lang="en-US"/>
          </a:p>
          <a:p>
            <a:endParaRPr lang="ro-RO"/>
          </a:p>
        </p:txBody>
      </p:sp>
    </p:spTree>
    <p:extLst>
      <p:ext uri="{BB962C8B-B14F-4D97-AF65-F5344CB8AC3E}">
        <p14:creationId xmlns:p14="http://schemas.microsoft.com/office/powerpoint/2010/main" val="2357602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84424-9EE0-4925-7289-BB6B254452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737F9A-14BA-D085-6969-50F9156055D4}"/>
              </a:ext>
            </a:extLst>
          </p:cNvPr>
          <p:cNvSpPr>
            <a:spLocks noGrp="1"/>
          </p:cNvSpPr>
          <p:nvPr>
            <p:ph type="title"/>
          </p:nvPr>
        </p:nvSpPr>
        <p:spPr/>
        <p:txBody>
          <a:bodyPr>
            <a:normAutofit/>
          </a:bodyPr>
          <a:lstStyle/>
          <a:p>
            <a:pPr algn="ctr"/>
            <a:r>
              <a:rPr lang="ro-RO" sz="3200" b="1">
                <a:solidFill>
                  <a:srgbClr val="0070C0"/>
                </a:solidFill>
              </a:rPr>
              <a:t>Cererile de luare/extindere a măsurilor asiguratorii</a:t>
            </a:r>
            <a:endParaRPr lang="en-US" sz="3200" b="1">
              <a:solidFill>
                <a:srgbClr val="0070C0"/>
              </a:solidFill>
            </a:endParaRPr>
          </a:p>
        </p:txBody>
      </p:sp>
      <p:sp>
        <p:nvSpPr>
          <p:cNvPr id="3" name="Content Placeholder 2">
            <a:extLst>
              <a:ext uri="{FF2B5EF4-FFF2-40B4-BE49-F238E27FC236}">
                <a16:creationId xmlns:a16="http://schemas.microsoft.com/office/drawing/2014/main" id="{AFC567D1-D71C-FD5C-E44A-8B3F034308D7}"/>
              </a:ext>
            </a:extLst>
          </p:cNvPr>
          <p:cNvSpPr>
            <a:spLocks noGrp="1"/>
          </p:cNvSpPr>
          <p:nvPr>
            <p:ph idx="1"/>
          </p:nvPr>
        </p:nvSpPr>
        <p:spPr/>
        <p:txBody>
          <a:bodyPr>
            <a:normAutofit fontScale="62500" lnSpcReduction="20000"/>
          </a:bodyPr>
          <a:lstStyle/>
          <a:p>
            <a:r>
              <a:rPr lang="ro-RO" sz="2600" b="1" dirty="0"/>
              <a:t>CA Bacau dp </a:t>
            </a:r>
            <a:r>
              <a:rPr lang="en-US" sz="2600" b="1" dirty="0"/>
              <a:t>58/09.05.2025</a:t>
            </a:r>
            <a:endParaRPr lang="ro-RO" sz="2600" b="1" dirty="0"/>
          </a:p>
          <a:p>
            <a:r>
              <a:rPr lang="en-US" sz="2600" dirty="0"/>
              <a:t>a </a:t>
            </a:r>
            <a:r>
              <a:rPr lang="en-US" sz="2600" dirty="0" err="1"/>
              <a:t>declarat</a:t>
            </a:r>
            <a:r>
              <a:rPr lang="en-US" sz="2600" dirty="0"/>
              <a:t> </a:t>
            </a:r>
            <a:r>
              <a:rPr lang="en-US" sz="2600" dirty="0" err="1"/>
              <a:t>contestatie</a:t>
            </a:r>
            <a:r>
              <a:rPr lang="en-US" sz="2600" dirty="0"/>
              <a:t> </a:t>
            </a:r>
            <a:r>
              <a:rPr lang="ro-MD" sz="2600" dirty="0"/>
              <a:t>AJFP </a:t>
            </a:r>
            <a:r>
              <a:rPr lang="en-US" sz="2600" dirty="0"/>
              <a:t>[ANAF], </a:t>
            </a:r>
            <a:r>
              <a:rPr lang="en-US" sz="2600" dirty="0" err="1"/>
              <a:t>criticând</a:t>
            </a:r>
            <a:r>
              <a:rPr lang="en-US" sz="2600" dirty="0"/>
              <a:t> </a:t>
            </a:r>
            <a:r>
              <a:rPr lang="en-US" sz="2600" dirty="0" err="1"/>
              <a:t>soluţia</a:t>
            </a:r>
            <a:r>
              <a:rPr lang="en-US" sz="2600" dirty="0"/>
              <a:t> sub </a:t>
            </a:r>
            <a:r>
              <a:rPr lang="en-US" sz="2600" dirty="0" err="1"/>
              <a:t>aspectul</a:t>
            </a:r>
            <a:r>
              <a:rPr lang="en-US" sz="2600" dirty="0"/>
              <a:t> </a:t>
            </a:r>
            <a:r>
              <a:rPr lang="en-US" sz="2600" dirty="0" err="1"/>
              <a:t>faptului</a:t>
            </a:r>
            <a:r>
              <a:rPr lang="en-US" sz="2600" dirty="0"/>
              <a:t> </a:t>
            </a:r>
            <a:r>
              <a:rPr lang="en-US" sz="2600" dirty="0" err="1"/>
              <a:t>că</a:t>
            </a:r>
            <a:r>
              <a:rPr lang="en-US" sz="2600" dirty="0"/>
              <a:t> </a:t>
            </a:r>
            <a:r>
              <a:rPr lang="en-US" sz="2600" dirty="0" err="1"/>
              <a:t>judecătorul</a:t>
            </a:r>
            <a:r>
              <a:rPr lang="en-US" sz="2600" dirty="0"/>
              <a:t> de </a:t>
            </a:r>
            <a:r>
              <a:rPr lang="en-US" sz="2600" dirty="0" err="1"/>
              <a:t>cameră</a:t>
            </a:r>
            <a:r>
              <a:rPr lang="en-US" sz="2600" dirty="0"/>
              <a:t> </a:t>
            </a:r>
            <a:r>
              <a:rPr lang="en-US" sz="2600" dirty="0" err="1"/>
              <a:t>preliminară</a:t>
            </a:r>
            <a:r>
              <a:rPr lang="en-US" sz="2600" dirty="0"/>
              <a:t> de la fond nu a </a:t>
            </a:r>
            <a:r>
              <a:rPr lang="en-US" sz="2600" dirty="0" err="1"/>
              <a:t>dispus</a:t>
            </a:r>
            <a:r>
              <a:rPr lang="en-US" sz="2600" dirty="0"/>
              <a:t> </a:t>
            </a:r>
            <a:r>
              <a:rPr lang="en-US" sz="2600" dirty="0" err="1"/>
              <a:t>extinderea</a:t>
            </a:r>
            <a:r>
              <a:rPr lang="en-US" sz="2600" dirty="0"/>
              <a:t> </a:t>
            </a:r>
            <a:r>
              <a:rPr lang="en-US" sz="2600" dirty="0" err="1"/>
              <a:t>măsurii</a:t>
            </a:r>
            <a:r>
              <a:rPr lang="en-US" sz="2600" dirty="0"/>
              <a:t> </a:t>
            </a:r>
            <a:r>
              <a:rPr lang="en-US" sz="2600" dirty="0" err="1"/>
              <a:t>asigurătorii</a:t>
            </a:r>
            <a:r>
              <a:rPr lang="en-US" sz="2600" dirty="0"/>
              <a:t>, conform </a:t>
            </a:r>
            <a:r>
              <a:rPr lang="en-US" sz="2600" dirty="0" err="1"/>
              <a:t>cererii</a:t>
            </a:r>
            <a:r>
              <a:rPr lang="en-US" sz="2600" dirty="0"/>
              <a:t> formulate </a:t>
            </a:r>
            <a:endParaRPr lang="ro-RO" sz="2600" dirty="0"/>
          </a:p>
          <a:p>
            <a:r>
              <a:rPr lang="en-US" sz="2600" dirty="0"/>
              <a:t> </a:t>
            </a:r>
            <a:r>
              <a:rPr lang="en-US" sz="2600" dirty="0" err="1"/>
              <a:t>instanţa</a:t>
            </a:r>
            <a:r>
              <a:rPr lang="en-US" sz="2600" dirty="0"/>
              <a:t> nu a </a:t>
            </a:r>
            <a:r>
              <a:rPr lang="en-US" sz="2600" dirty="0" err="1"/>
              <a:t>fost</a:t>
            </a:r>
            <a:r>
              <a:rPr lang="en-US" sz="2600" dirty="0"/>
              <a:t> </a:t>
            </a:r>
            <a:r>
              <a:rPr lang="en-US" sz="2600" dirty="0" err="1"/>
              <a:t>investită</a:t>
            </a:r>
            <a:r>
              <a:rPr lang="en-US" sz="2600" dirty="0"/>
              <a:t> </a:t>
            </a:r>
            <a:r>
              <a:rPr lang="en-US" sz="2600" dirty="0" err="1"/>
              <a:t>decât</a:t>
            </a:r>
            <a:r>
              <a:rPr lang="en-US" sz="2600" dirty="0"/>
              <a:t> cu </a:t>
            </a:r>
            <a:r>
              <a:rPr lang="en-US" sz="2600" dirty="0" err="1"/>
              <a:t>verificarea</a:t>
            </a:r>
            <a:r>
              <a:rPr lang="en-US" sz="2600" dirty="0"/>
              <a:t> </a:t>
            </a:r>
            <a:r>
              <a:rPr lang="en-US" sz="2600" dirty="0" err="1"/>
              <a:t>măsurilor</a:t>
            </a:r>
            <a:r>
              <a:rPr lang="en-US" sz="2600" dirty="0"/>
              <a:t> </a:t>
            </a:r>
            <a:r>
              <a:rPr lang="en-US" sz="2600" dirty="0" err="1"/>
              <a:t>şi</a:t>
            </a:r>
            <a:r>
              <a:rPr lang="en-US" sz="2600" dirty="0"/>
              <a:t> </a:t>
            </a:r>
            <a:r>
              <a:rPr lang="en-US" sz="2600" dirty="0" err="1"/>
              <a:t>nicidecum</a:t>
            </a:r>
            <a:r>
              <a:rPr lang="en-US" sz="2600" dirty="0"/>
              <a:t> cu o </a:t>
            </a:r>
            <a:r>
              <a:rPr lang="en-US" sz="2600" dirty="0" err="1"/>
              <a:t>cerere</a:t>
            </a:r>
            <a:r>
              <a:rPr lang="en-US" sz="2600" dirty="0"/>
              <a:t> de </a:t>
            </a:r>
            <a:r>
              <a:rPr lang="en-US" sz="2600" dirty="0" err="1"/>
              <a:t>extindere</a:t>
            </a:r>
            <a:r>
              <a:rPr lang="en-US" sz="2600" dirty="0"/>
              <a:t> a </a:t>
            </a:r>
            <a:r>
              <a:rPr lang="en-US" sz="2600" dirty="0" err="1"/>
              <a:t>măsurilor</a:t>
            </a:r>
            <a:r>
              <a:rPr lang="en-US" sz="2600" dirty="0"/>
              <a:t> </a:t>
            </a:r>
            <a:r>
              <a:rPr lang="en-US" sz="2600" dirty="0" err="1"/>
              <a:t>asigurătorii</a:t>
            </a:r>
            <a:r>
              <a:rPr lang="en-US" sz="2600" dirty="0"/>
              <a:t>, </a:t>
            </a:r>
            <a:r>
              <a:rPr lang="en-US" sz="2600" dirty="0" err="1"/>
              <a:t>astfel</a:t>
            </a:r>
            <a:r>
              <a:rPr lang="en-US" sz="2600" dirty="0"/>
              <a:t> </a:t>
            </a:r>
            <a:r>
              <a:rPr lang="en-US" sz="2600" dirty="0" err="1"/>
              <a:t>că</a:t>
            </a:r>
            <a:r>
              <a:rPr lang="en-US" sz="2600" dirty="0"/>
              <a:t> </a:t>
            </a:r>
            <a:r>
              <a:rPr lang="en-US" sz="2600" dirty="0" err="1"/>
              <a:t>prezenta</a:t>
            </a:r>
            <a:r>
              <a:rPr lang="en-US" sz="2600" dirty="0"/>
              <a:t> </a:t>
            </a:r>
            <a:r>
              <a:rPr lang="en-US" sz="2600" dirty="0" err="1"/>
              <a:t>contestaţie</a:t>
            </a:r>
            <a:r>
              <a:rPr lang="en-US" sz="2600" dirty="0"/>
              <a:t> </a:t>
            </a:r>
            <a:r>
              <a:rPr lang="en-US" sz="2600" dirty="0" err="1"/>
              <a:t>pune</a:t>
            </a:r>
            <a:r>
              <a:rPr lang="en-US" sz="2600" dirty="0"/>
              <a:t> </a:t>
            </a:r>
            <a:r>
              <a:rPr lang="en-US" sz="2600" dirty="0" err="1"/>
              <a:t>în</a:t>
            </a:r>
            <a:r>
              <a:rPr lang="en-US" sz="2600" dirty="0"/>
              <a:t> </a:t>
            </a:r>
            <a:r>
              <a:rPr lang="en-US" sz="2600" dirty="0" err="1"/>
              <a:t>discuţie</a:t>
            </a:r>
            <a:r>
              <a:rPr lang="en-US" sz="2600" dirty="0"/>
              <a:t> o </a:t>
            </a:r>
            <a:r>
              <a:rPr lang="en-US" sz="2600" dirty="0" err="1"/>
              <a:t>presupusă</a:t>
            </a:r>
            <a:r>
              <a:rPr lang="en-US" sz="2600" dirty="0"/>
              <a:t> </a:t>
            </a:r>
            <a:r>
              <a:rPr lang="en-US" sz="2600" dirty="0" err="1"/>
              <a:t>cerere</a:t>
            </a:r>
            <a:r>
              <a:rPr lang="en-US" sz="2600" dirty="0"/>
              <a:t> cu care </a:t>
            </a:r>
            <a:r>
              <a:rPr lang="en-US" sz="2600" dirty="0" err="1"/>
              <a:t>judecătorul</a:t>
            </a:r>
            <a:r>
              <a:rPr lang="en-US" sz="2600" dirty="0"/>
              <a:t> de </a:t>
            </a:r>
            <a:r>
              <a:rPr lang="en-US" sz="2600" dirty="0" err="1"/>
              <a:t>cameră</a:t>
            </a:r>
            <a:r>
              <a:rPr lang="en-US" sz="2600" dirty="0"/>
              <a:t> </a:t>
            </a:r>
            <a:r>
              <a:rPr lang="en-US" sz="2600" dirty="0" err="1"/>
              <a:t>preliminară</a:t>
            </a:r>
            <a:r>
              <a:rPr lang="en-US" sz="2600" dirty="0"/>
              <a:t> de la fond nu a </a:t>
            </a:r>
            <a:r>
              <a:rPr lang="en-US" sz="2600" dirty="0" err="1"/>
              <a:t>fost</a:t>
            </a:r>
            <a:r>
              <a:rPr lang="en-US" sz="2600" dirty="0"/>
              <a:t> </a:t>
            </a:r>
            <a:r>
              <a:rPr lang="en-US" sz="2600" dirty="0" err="1"/>
              <a:t>învestit</a:t>
            </a:r>
            <a:r>
              <a:rPr lang="en-US" sz="2600" dirty="0"/>
              <a:t> legal.</a:t>
            </a:r>
          </a:p>
          <a:p>
            <a:r>
              <a:rPr lang="en-US" sz="2600" dirty="0"/>
              <a:t>Fata de </a:t>
            </a:r>
            <a:r>
              <a:rPr lang="en-US" sz="2600" dirty="0" err="1"/>
              <a:t>aceste</a:t>
            </a:r>
            <a:r>
              <a:rPr lang="en-US" sz="2600" dirty="0"/>
              <a:t> </a:t>
            </a:r>
            <a:r>
              <a:rPr lang="en-US" sz="2600" dirty="0" err="1"/>
              <a:t>considerente</a:t>
            </a:r>
            <a:r>
              <a:rPr lang="en-US" sz="2600" dirty="0"/>
              <a:t> </a:t>
            </a:r>
            <a:r>
              <a:rPr lang="en-US" sz="2600" dirty="0" err="1"/>
              <a:t>contestaţia</a:t>
            </a:r>
            <a:r>
              <a:rPr lang="en-US" sz="2600" dirty="0"/>
              <a:t> </a:t>
            </a:r>
            <a:r>
              <a:rPr lang="en-US" sz="2600" dirty="0" err="1"/>
              <a:t>apare</a:t>
            </a:r>
            <a:r>
              <a:rPr lang="en-US" sz="2600" dirty="0"/>
              <a:t> ca </a:t>
            </a:r>
            <a:r>
              <a:rPr lang="en-US" sz="2600" dirty="0" err="1"/>
              <a:t>nefondată</a:t>
            </a:r>
            <a:r>
              <a:rPr lang="en-US" sz="2600" dirty="0"/>
              <a:t> </a:t>
            </a:r>
            <a:r>
              <a:rPr lang="en-US" sz="2600" dirty="0" err="1"/>
              <a:t>şi</a:t>
            </a:r>
            <a:r>
              <a:rPr lang="en-US" sz="2600" dirty="0"/>
              <a:t> </a:t>
            </a:r>
            <a:r>
              <a:rPr lang="en-US" sz="2600" dirty="0" err="1"/>
              <a:t>urmează</a:t>
            </a:r>
            <a:r>
              <a:rPr lang="en-US" sz="2600" dirty="0"/>
              <a:t> a fi </a:t>
            </a:r>
            <a:r>
              <a:rPr lang="en-US" sz="2600" dirty="0" err="1"/>
              <a:t>respinsă</a:t>
            </a:r>
            <a:r>
              <a:rPr lang="en-US" sz="2600" dirty="0"/>
              <a:t> ca </a:t>
            </a:r>
            <a:r>
              <a:rPr lang="en-US" sz="2600" dirty="0" err="1"/>
              <a:t>atare</a:t>
            </a:r>
            <a:r>
              <a:rPr lang="en-US" sz="2600" dirty="0"/>
              <a:t>.</a:t>
            </a:r>
            <a:endParaRPr lang="ro-RO" sz="2600" dirty="0"/>
          </a:p>
          <a:p>
            <a:r>
              <a:rPr lang="ro-RO" b="1" dirty="0"/>
              <a:t>CA Ploiești </a:t>
            </a:r>
            <a:r>
              <a:rPr lang="en-US" b="1" dirty="0"/>
              <a:t>Hot</a:t>
            </a:r>
            <a:r>
              <a:rPr lang="ro-RO" b="1" dirty="0"/>
              <a:t> </a:t>
            </a:r>
            <a:r>
              <a:rPr lang="en-US" b="1" dirty="0"/>
              <a:t>165/2025  29.04.2025</a:t>
            </a:r>
            <a:r>
              <a:rPr lang="ro-RO" b="1" dirty="0"/>
              <a:t> </a:t>
            </a:r>
            <a:r>
              <a:rPr lang="en-US" dirty="0" err="1"/>
              <a:t>În</a:t>
            </a:r>
            <a:r>
              <a:rPr lang="en-US" dirty="0"/>
              <a:t> </a:t>
            </a:r>
            <a:r>
              <a:rPr lang="en-US" dirty="0" err="1"/>
              <a:t>baza</a:t>
            </a:r>
            <a:r>
              <a:rPr lang="en-US" dirty="0"/>
              <a:t> art. 250 ind. 1 Cod </a:t>
            </a:r>
            <a:r>
              <a:rPr lang="en-US" dirty="0" err="1"/>
              <a:t>procedură</a:t>
            </a:r>
            <a:r>
              <a:rPr lang="en-US" dirty="0"/>
              <a:t> </a:t>
            </a:r>
            <a:r>
              <a:rPr lang="en-US" dirty="0" err="1"/>
              <a:t>penală</a:t>
            </a:r>
            <a:r>
              <a:rPr lang="en-US" dirty="0"/>
              <a:t> rap. la art. 425 ind. 1 al. 7 pct. 2 lit. a </a:t>
            </a:r>
            <a:r>
              <a:rPr lang="en-US" dirty="0" err="1"/>
              <a:t>C.p.p.</a:t>
            </a:r>
            <a:r>
              <a:rPr lang="en-US" dirty="0"/>
              <a:t> </a:t>
            </a:r>
            <a:r>
              <a:rPr lang="en-US" dirty="0" err="1"/>
              <a:t>admite</a:t>
            </a:r>
            <a:r>
              <a:rPr lang="en-US" dirty="0"/>
              <a:t> </a:t>
            </a:r>
            <a:r>
              <a:rPr lang="en-US" dirty="0" err="1"/>
              <a:t>contestaţia</a:t>
            </a:r>
            <a:r>
              <a:rPr lang="en-US" dirty="0"/>
              <a:t> </a:t>
            </a:r>
            <a:r>
              <a:rPr lang="en-US" dirty="0" err="1"/>
              <a:t>contestatorului-inculpat</a:t>
            </a:r>
            <a:r>
              <a:rPr lang="en-US" dirty="0"/>
              <a:t> </a:t>
            </a:r>
            <a:r>
              <a:rPr lang="ro-RO" dirty="0"/>
              <a:t>BG </a:t>
            </a:r>
            <a:r>
              <a:rPr lang="en-US" dirty="0" err="1"/>
              <a:t>împotriva</a:t>
            </a:r>
            <a:r>
              <a:rPr lang="en-US" dirty="0"/>
              <a:t> </a:t>
            </a:r>
            <a:r>
              <a:rPr lang="en-US" dirty="0" err="1"/>
              <a:t>încheierii</a:t>
            </a:r>
            <a:r>
              <a:rPr lang="en-US" dirty="0"/>
              <a:t> din 04.03.2025 </a:t>
            </a:r>
            <a:r>
              <a:rPr lang="en-US" dirty="0" err="1"/>
              <a:t>pronunţate</a:t>
            </a:r>
            <a:r>
              <a:rPr lang="en-US" dirty="0"/>
              <a:t> de </a:t>
            </a:r>
            <a:r>
              <a:rPr lang="en-US" dirty="0" err="1"/>
              <a:t>către</a:t>
            </a:r>
            <a:r>
              <a:rPr lang="en-US" dirty="0"/>
              <a:t> </a:t>
            </a:r>
            <a:r>
              <a:rPr lang="en-US" dirty="0" err="1"/>
              <a:t>judecătorul</a:t>
            </a:r>
            <a:r>
              <a:rPr lang="en-US" dirty="0"/>
              <a:t> de </a:t>
            </a:r>
            <a:r>
              <a:rPr lang="en-US" dirty="0" err="1"/>
              <a:t>cameră</a:t>
            </a:r>
            <a:r>
              <a:rPr lang="en-US" dirty="0"/>
              <a:t> </a:t>
            </a:r>
            <a:r>
              <a:rPr lang="en-US" dirty="0" err="1"/>
              <a:t>preliminară</a:t>
            </a:r>
            <a:r>
              <a:rPr lang="en-US" dirty="0"/>
              <a:t> din </a:t>
            </a:r>
            <a:r>
              <a:rPr lang="en-US" dirty="0" err="1"/>
              <a:t>cadrul</a:t>
            </a:r>
            <a:r>
              <a:rPr lang="en-US" dirty="0"/>
              <a:t> </a:t>
            </a:r>
            <a:r>
              <a:rPr lang="en-US" dirty="0" err="1"/>
              <a:t>Tribunalului</a:t>
            </a:r>
            <a:r>
              <a:rPr lang="en-US" dirty="0"/>
              <a:t> </a:t>
            </a:r>
            <a:r>
              <a:rPr lang="en-US" dirty="0" err="1"/>
              <a:t>Dâmboviţa</a:t>
            </a:r>
            <a:r>
              <a:rPr lang="en-US" dirty="0"/>
              <a:t> pe care o </a:t>
            </a:r>
            <a:r>
              <a:rPr lang="en-US" dirty="0" err="1"/>
              <a:t>desfiinţează</a:t>
            </a:r>
            <a:r>
              <a:rPr lang="en-US" dirty="0"/>
              <a:t> </a:t>
            </a:r>
            <a:r>
              <a:rPr lang="en-US" dirty="0" err="1"/>
              <a:t>în</a:t>
            </a:r>
            <a:r>
              <a:rPr lang="en-US" dirty="0"/>
              <a:t> </a:t>
            </a:r>
            <a:r>
              <a:rPr lang="en-US" dirty="0" err="1"/>
              <a:t>parte</a:t>
            </a:r>
            <a:r>
              <a:rPr lang="en-US" dirty="0"/>
              <a:t> </a:t>
            </a:r>
            <a:r>
              <a:rPr lang="en-US" dirty="0" err="1"/>
              <a:t>astfel</a:t>
            </a:r>
            <a:r>
              <a:rPr lang="en-US" dirty="0"/>
              <a:t>: </a:t>
            </a:r>
            <a:r>
              <a:rPr lang="en-US" dirty="0" err="1"/>
              <a:t>Înlătură</a:t>
            </a:r>
            <a:r>
              <a:rPr lang="en-US" dirty="0"/>
              <a:t> </a:t>
            </a:r>
            <a:r>
              <a:rPr lang="en-US" dirty="0" err="1"/>
              <a:t>dispoziţia</a:t>
            </a:r>
            <a:r>
              <a:rPr lang="en-US" dirty="0"/>
              <a:t> din </a:t>
            </a:r>
            <a:r>
              <a:rPr lang="en-US" dirty="0" err="1"/>
              <a:t>încheiere</a:t>
            </a:r>
            <a:r>
              <a:rPr lang="en-US" dirty="0"/>
              <a:t> </a:t>
            </a:r>
            <a:r>
              <a:rPr lang="en-US" dirty="0" err="1"/>
              <a:t>vizând</a:t>
            </a:r>
            <a:r>
              <a:rPr lang="en-US" dirty="0"/>
              <a:t> </a:t>
            </a:r>
            <a:r>
              <a:rPr lang="en-US" dirty="0" err="1"/>
              <a:t>menţinerea</a:t>
            </a:r>
            <a:r>
              <a:rPr lang="en-US" dirty="0"/>
              <a:t> </a:t>
            </a:r>
            <a:r>
              <a:rPr lang="en-US" dirty="0" err="1"/>
              <a:t>măsurii</a:t>
            </a:r>
            <a:r>
              <a:rPr lang="en-US" dirty="0"/>
              <a:t> </a:t>
            </a:r>
            <a:r>
              <a:rPr lang="en-US" dirty="0" err="1"/>
              <a:t>asigurătorii</a:t>
            </a:r>
            <a:r>
              <a:rPr lang="en-US" dirty="0"/>
              <a:t> </a:t>
            </a:r>
            <a:r>
              <a:rPr lang="en-US" dirty="0" err="1"/>
              <a:t>faţă</a:t>
            </a:r>
            <a:r>
              <a:rPr lang="en-US" dirty="0"/>
              <a:t> de </a:t>
            </a:r>
            <a:r>
              <a:rPr lang="en-US" dirty="0" err="1"/>
              <a:t>imobilul</a:t>
            </a:r>
            <a:r>
              <a:rPr lang="en-US" dirty="0"/>
              <a:t> </a:t>
            </a:r>
            <a:r>
              <a:rPr lang="en-US" dirty="0" err="1"/>
              <a:t>constând</a:t>
            </a:r>
            <a:r>
              <a:rPr lang="en-US" dirty="0"/>
              <a:t> </a:t>
            </a:r>
            <a:r>
              <a:rPr lang="en-US" dirty="0" err="1"/>
              <a:t>în</a:t>
            </a:r>
            <a:r>
              <a:rPr lang="en-US" dirty="0"/>
              <a:t> </a:t>
            </a:r>
            <a:r>
              <a:rPr lang="en-US" dirty="0" err="1"/>
              <a:t>apartament</a:t>
            </a:r>
            <a:r>
              <a:rPr lang="en-US" dirty="0"/>
              <a:t> </a:t>
            </a:r>
            <a:r>
              <a:rPr lang="en-US" dirty="0" err="1"/>
              <a:t>în</a:t>
            </a:r>
            <a:r>
              <a:rPr lang="en-US" dirty="0"/>
              <a:t> </a:t>
            </a:r>
            <a:r>
              <a:rPr lang="en-US" dirty="0" err="1"/>
              <a:t>suprafa?ă</a:t>
            </a:r>
            <a:r>
              <a:rPr lang="en-US" dirty="0"/>
              <a:t> de 43,9 </a:t>
            </a:r>
            <a:r>
              <a:rPr lang="en-US" dirty="0" err="1"/>
              <a:t>mp</a:t>
            </a:r>
            <a:r>
              <a:rPr lang="en-US" dirty="0"/>
              <a:t> </a:t>
            </a:r>
            <a:r>
              <a:rPr lang="en-US" dirty="0" err="1"/>
              <a:t>situat</a:t>
            </a:r>
            <a:r>
              <a:rPr lang="en-US" dirty="0"/>
              <a:t> </a:t>
            </a:r>
            <a:r>
              <a:rPr lang="en-US" dirty="0" err="1"/>
              <a:t>în</a:t>
            </a:r>
            <a:r>
              <a:rPr lang="en-US" dirty="0"/>
              <a:t> mun. </a:t>
            </a:r>
            <a:r>
              <a:rPr lang="en-US" dirty="0" err="1"/>
              <a:t>Târgovi?te</a:t>
            </a:r>
            <a:r>
              <a:rPr lang="en-US" dirty="0"/>
              <a:t>, </a:t>
            </a:r>
            <a:r>
              <a:rPr lang="en-US" dirty="0" err="1"/>
              <a:t>strada</a:t>
            </a:r>
            <a:r>
              <a:rPr lang="en-US" dirty="0"/>
              <a:t> </a:t>
            </a:r>
            <a:r>
              <a:rPr lang="ro-RO" dirty="0"/>
              <a:t>VVVV </a:t>
            </a:r>
            <a:r>
              <a:rPr lang="en-US" dirty="0"/>
              <a:t>nr.</a:t>
            </a:r>
            <a:r>
              <a:rPr lang="ro-RO" dirty="0"/>
              <a:t> X</a:t>
            </a:r>
            <a:r>
              <a:rPr lang="en-US" dirty="0"/>
              <a:t>, bl.4, sc. C, ap.41, </a:t>
            </a:r>
            <a:r>
              <a:rPr lang="en-US" dirty="0" err="1"/>
              <a:t>parter</a:t>
            </a:r>
            <a:r>
              <a:rPr lang="en-US" dirty="0"/>
              <a:t>, </a:t>
            </a:r>
            <a:r>
              <a:rPr lang="en-US" dirty="0" err="1"/>
              <a:t>jud</a:t>
            </a:r>
            <a:r>
              <a:rPr lang="en-US" dirty="0"/>
              <a:t>. </a:t>
            </a:r>
            <a:r>
              <a:rPr lang="en-US" dirty="0" err="1"/>
              <a:t>Dâmbovi?a</a:t>
            </a:r>
            <a:r>
              <a:rPr lang="en-US" dirty="0"/>
              <a:t>, ID electronic </a:t>
            </a:r>
            <a:r>
              <a:rPr lang="ro-RO" dirty="0"/>
              <a:t>XXXX</a:t>
            </a:r>
            <a:r>
              <a:rPr lang="en-US" dirty="0"/>
              <a:t>, </a:t>
            </a:r>
            <a:r>
              <a:rPr lang="en-US" dirty="0" err="1"/>
              <a:t>împreună</a:t>
            </a:r>
            <a:r>
              <a:rPr lang="en-US" dirty="0"/>
              <a:t> cu </a:t>
            </a:r>
            <a:r>
              <a:rPr lang="en-US" dirty="0" err="1"/>
              <a:t>teren</a:t>
            </a:r>
            <a:r>
              <a:rPr lang="en-US" dirty="0"/>
              <a:t> </a:t>
            </a:r>
            <a:r>
              <a:rPr lang="en-US" dirty="0" err="1"/>
              <a:t>cotă</a:t>
            </a:r>
            <a:r>
              <a:rPr lang="en-US" dirty="0"/>
              <a:t> </a:t>
            </a:r>
            <a:r>
              <a:rPr lang="en-US" dirty="0" err="1"/>
              <a:t>parte</a:t>
            </a:r>
            <a:r>
              <a:rPr lang="en-US" dirty="0"/>
              <a:t> </a:t>
            </a:r>
            <a:r>
              <a:rPr lang="en-US" dirty="0" err="1"/>
              <a:t>indiviză</a:t>
            </a:r>
            <a:r>
              <a:rPr lang="en-US" dirty="0"/>
              <a:t> 16/319, nr. cadastral 3963, nr. carte </a:t>
            </a:r>
            <a:r>
              <a:rPr lang="en-US" dirty="0" err="1"/>
              <a:t>funciară</a:t>
            </a:r>
            <a:r>
              <a:rPr lang="en-US" dirty="0"/>
              <a:t> </a:t>
            </a:r>
            <a:r>
              <a:rPr lang="ro-RO" dirty="0"/>
              <a:t>XXX</a:t>
            </a:r>
            <a:r>
              <a:rPr lang="en-US" dirty="0"/>
              <a:t>, ID electronic </a:t>
            </a:r>
            <a:r>
              <a:rPr lang="ro-RO" dirty="0"/>
              <a:t>XXX</a:t>
            </a:r>
            <a:r>
              <a:rPr lang="en-US" dirty="0"/>
              <a:t>, </a:t>
            </a:r>
            <a:r>
              <a:rPr lang="en-US" dirty="0" err="1"/>
              <a:t>în</a:t>
            </a:r>
            <a:r>
              <a:rPr lang="en-US" dirty="0"/>
              <a:t> </a:t>
            </a:r>
            <a:r>
              <a:rPr lang="en-US" dirty="0" err="1"/>
              <a:t>cotă</a:t>
            </a:r>
            <a:r>
              <a:rPr lang="en-US" dirty="0"/>
              <a:t> de 1. </a:t>
            </a:r>
            <a:r>
              <a:rPr lang="en-US" dirty="0" err="1"/>
              <a:t>Menţine</a:t>
            </a:r>
            <a:r>
              <a:rPr lang="en-US" dirty="0"/>
              <a:t> </a:t>
            </a:r>
            <a:r>
              <a:rPr lang="en-US" dirty="0" err="1"/>
              <a:t>în</a:t>
            </a:r>
            <a:r>
              <a:rPr lang="en-US" dirty="0"/>
              <a:t> rest </a:t>
            </a:r>
            <a:r>
              <a:rPr lang="en-US" dirty="0" err="1"/>
              <a:t>încheierea</a:t>
            </a:r>
            <a:r>
              <a:rPr lang="en-US" dirty="0"/>
              <a:t> </a:t>
            </a:r>
            <a:r>
              <a:rPr lang="en-US" dirty="0" err="1"/>
              <a:t>atacată</a:t>
            </a:r>
            <a:r>
              <a:rPr lang="en-US" dirty="0"/>
              <a:t>. </a:t>
            </a:r>
            <a:r>
              <a:rPr lang="en-US" dirty="0" err="1"/>
              <a:t>În</a:t>
            </a:r>
            <a:r>
              <a:rPr lang="en-US" dirty="0"/>
              <a:t> </a:t>
            </a:r>
            <a:r>
              <a:rPr lang="en-US" dirty="0" err="1"/>
              <a:t>baza</a:t>
            </a:r>
            <a:r>
              <a:rPr lang="en-US" dirty="0"/>
              <a:t> art.275 </a:t>
            </a:r>
            <a:r>
              <a:rPr lang="en-US" dirty="0" err="1"/>
              <a:t>alin</a:t>
            </a:r>
            <a:r>
              <a:rPr lang="en-US" dirty="0"/>
              <a:t>. 2,4 Cod proc. </a:t>
            </a:r>
            <a:r>
              <a:rPr lang="en-US" dirty="0" err="1"/>
              <a:t>penală</a:t>
            </a:r>
            <a:r>
              <a:rPr lang="en-US" dirty="0"/>
              <a:t> </a:t>
            </a:r>
            <a:r>
              <a:rPr lang="en-US" dirty="0" err="1"/>
              <a:t>obligă</a:t>
            </a:r>
            <a:r>
              <a:rPr lang="en-US" dirty="0"/>
              <a:t> pe </a:t>
            </a:r>
            <a:r>
              <a:rPr lang="en-US" dirty="0" err="1"/>
              <a:t>contestatorii</a:t>
            </a:r>
            <a:r>
              <a:rPr lang="en-US" dirty="0"/>
              <a:t> </a:t>
            </a:r>
            <a:r>
              <a:rPr lang="ro-RO" dirty="0"/>
              <a:t>ZN </a:t>
            </a:r>
            <a:r>
              <a:rPr lang="en-US" dirty="0" err="1"/>
              <a:t>şi</a:t>
            </a:r>
            <a:r>
              <a:rPr lang="en-US" dirty="0"/>
              <a:t> </a:t>
            </a:r>
            <a:r>
              <a:rPr lang="ro-RO" dirty="0"/>
              <a:t>SL </a:t>
            </a:r>
            <a:r>
              <a:rPr lang="en-US" dirty="0"/>
              <a:t>la </a:t>
            </a:r>
            <a:r>
              <a:rPr lang="en-US" dirty="0" err="1"/>
              <a:t>plata</a:t>
            </a:r>
            <a:r>
              <a:rPr lang="en-US" dirty="0"/>
              <a:t> a </a:t>
            </a:r>
            <a:r>
              <a:rPr lang="en-US" dirty="0" err="1"/>
              <a:t>câte</a:t>
            </a:r>
            <a:r>
              <a:rPr lang="en-US" dirty="0"/>
              <a:t> 200 de lei </a:t>
            </a:r>
            <a:r>
              <a:rPr lang="en-US" dirty="0" err="1"/>
              <a:t>cheltuieli</a:t>
            </a:r>
            <a:r>
              <a:rPr lang="en-US" dirty="0"/>
              <a:t> </a:t>
            </a:r>
            <a:r>
              <a:rPr lang="en-US" dirty="0" err="1"/>
              <a:t>judiciare</a:t>
            </a:r>
            <a:r>
              <a:rPr lang="en-US" dirty="0"/>
              <a:t> </a:t>
            </a:r>
            <a:r>
              <a:rPr lang="en-US" dirty="0" err="1"/>
              <a:t>avansate</a:t>
            </a:r>
            <a:r>
              <a:rPr lang="en-US" dirty="0"/>
              <a:t> de </a:t>
            </a:r>
            <a:r>
              <a:rPr lang="en-US" dirty="0" err="1"/>
              <a:t>către</a:t>
            </a:r>
            <a:r>
              <a:rPr lang="en-US" dirty="0"/>
              <a:t> stat. </a:t>
            </a:r>
            <a:r>
              <a:rPr lang="en-US" dirty="0" err="1"/>
              <a:t>În</a:t>
            </a:r>
            <a:r>
              <a:rPr lang="en-US" dirty="0"/>
              <a:t> </a:t>
            </a:r>
            <a:r>
              <a:rPr lang="en-US" dirty="0" err="1"/>
              <a:t>baza</a:t>
            </a:r>
            <a:r>
              <a:rPr lang="en-US" dirty="0"/>
              <a:t> art. 275 al. 3 </a:t>
            </a:r>
            <a:r>
              <a:rPr lang="en-US" dirty="0" err="1"/>
              <a:t>C.p.p.</a:t>
            </a:r>
            <a:r>
              <a:rPr lang="en-US" dirty="0"/>
              <a:t> </a:t>
            </a:r>
            <a:r>
              <a:rPr lang="en-US" dirty="0" err="1"/>
              <a:t>cheltuielile</a:t>
            </a:r>
            <a:r>
              <a:rPr lang="en-US" dirty="0"/>
              <a:t> </a:t>
            </a:r>
            <a:r>
              <a:rPr lang="en-US" dirty="0" err="1"/>
              <a:t>judiciare</a:t>
            </a:r>
            <a:r>
              <a:rPr lang="en-US" dirty="0"/>
              <a:t> </a:t>
            </a:r>
            <a:r>
              <a:rPr lang="en-US" dirty="0" err="1"/>
              <a:t>avansate</a:t>
            </a:r>
            <a:r>
              <a:rPr lang="en-US" dirty="0"/>
              <a:t> de </a:t>
            </a:r>
            <a:r>
              <a:rPr lang="en-US" dirty="0" err="1"/>
              <a:t>către</a:t>
            </a:r>
            <a:r>
              <a:rPr lang="en-US" dirty="0"/>
              <a:t> stat </a:t>
            </a:r>
            <a:r>
              <a:rPr lang="en-US" dirty="0" err="1"/>
              <a:t>ocazionate</a:t>
            </a:r>
            <a:r>
              <a:rPr lang="en-US" dirty="0"/>
              <a:t> de </a:t>
            </a:r>
            <a:r>
              <a:rPr lang="en-US" dirty="0" err="1"/>
              <a:t>soluţionarea</a:t>
            </a:r>
            <a:r>
              <a:rPr lang="en-US" dirty="0"/>
              <a:t> </a:t>
            </a:r>
            <a:r>
              <a:rPr lang="en-US" dirty="0" err="1"/>
              <a:t>contestaţiei</a:t>
            </a:r>
            <a:r>
              <a:rPr lang="en-US" dirty="0"/>
              <a:t> formulate de </a:t>
            </a:r>
            <a:r>
              <a:rPr lang="en-US" dirty="0" err="1"/>
              <a:t>către</a:t>
            </a:r>
            <a:r>
              <a:rPr lang="en-US" dirty="0"/>
              <a:t> </a:t>
            </a:r>
            <a:r>
              <a:rPr lang="en-US" dirty="0" err="1"/>
              <a:t>contestatorul-inculpat</a:t>
            </a:r>
            <a:r>
              <a:rPr lang="en-US" dirty="0"/>
              <a:t> </a:t>
            </a:r>
            <a:r>
              <a:rPr lang="ro-RO" dirty="0"/>
              <a:t>BG</a:t>
            </a:r>
            <a:r>
              <a:rPr lang="en-US" dirty="0"/>
              <a:t>. </a:t>
            </a:r>
            <a:r>
              <a:rPr lang="en-US" dirty="0" err="1"/>
              <a:t>Definitivă</a:t>
            </a:r>
            <a:r>
              <a:rPr lang="en-US" dirty="0"/>
              <a:t>.</a:t>
            </a:r>
            <a:br>
              <a:rPr lang="en-US" sz="2400" dirty="0"/>
            </a:br>
            <a:r>
              <a:rPr lang="ro-RO" sz="2600" dirty="0">
                <a:solidFill>
                  <a:srgbClr val="FF0000"/>
                </a:solidFill>
              </a:rPr>
              <a:t>Cf. noilor modificări – Lg.70/2025 se poate!</a:t>
            </a:r>
            <a:endParaRPr lang="en-US" sz="2600" dirty="0">
              <a:solidFill>
                <a:srgbClr val="FF0000"/>
              </a:solidFill>
            </a:endParaRPr>
          </a:p>
          <a:p>
            <a:endParaRPr lang="en-US" sz="2100" dirty="0"/>
          </a:p>
          <a:p>
            <a:endParaRPr lang="ro-RO" sz="1800" dirty="0"/>
          </a:p>
          <a:p>
            <a:endParaRPr lang="ro-RO" sz="1800" dirty="0"/>
          </a:p>
        </p:txBody>
      </p:sp>
    </p:spTree>
    <p:extLst>
      <p:ext uri="{BB962C8B-B14F-4D97-AF65-F5344CB8AC3E}">
        <p14:creationId xmlns:p14="http://schemas.microsoft.com/office/powerpoint/2010/main" val="4053471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8F4BF-08FE-5085-DFB8-A0AE75B3DA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64C9C-BD84-9AFA-D850-220FA94DAD22}"/>
              </a:ext>
            </a:extLst>
          </p:cNvPr>
          <p:cNvSpPr>
            <a:spLocks noGrp="1"/>
          </p:cNvSpPr>
          <p:nvPr>
            <p:ph type="title"/>
          </p:nvPr>
        </p:nvSpPr>
        <p:spPr/>
        <p:txBody>
          <a:bodyPr>
            <a:normAutofit/>
          </a:bodyPr>
          <a:lstStyle/>
          <a:p>
            <a:pPr algn="ctr"/>
            <a:r>
              <a:rPr lang="ro-RO" sz="3200" b="1">
                <a:solidFill>
                  <a:srgbClr val="0070C0"/>
                </a:solidFill>
              </a:rPr>
              <a:t>Contestarea/verificarea măsurilor asiguratorii. Cadru procesual</a:t>
            </a:r>
            <a:endParaRPr lang="en-US" sz="3200" b="1">
              <a:solidFill>
                <a:srgbClr val="0070C0"/>
              </a:solidFill>
            </a:endParaRPr>
          </a:p>
        </p:txBody>
      </p:sp>
      <p:sp>
        <p:nvSpPr>
          <p:cNvPr id="3" name="Content Placeholder 2">
            <a:extLst>
              <a:ext uri="{FF2B5EF4-FFF2-40B4-BE49-F238E27FC236}">
                <a16:creationId xmlns:a16="http://schemas.microsoft.com/office/drawing/2014/main" id="{48161EC6-AA0D-A8EA-7D5E-0259D5AC2ACA}"/>
              </a:ext>
            </a:extLst>
          </p:cNvPr>
          <p:cNvSpPr>
            <a:spLocks noGrp="1"/>
          </p:cNvSpPr>
          <p:nvPr>
            <p:ph idx="1"/>
          </p:nvPr>
        </p:nvSpPr>
        <p:spPr/>
        <p:txBody>
          <a:bodyPr>
            <a:normAutofit/>
          </a:bodyPr>
          <a:lstStyle/>
          <a:p>
            <a:endParaRPr lang="ro-RO"/>
          </a:p>
          <a:p>
            <a:r>
              <a:rPr lang="ro-RO"/>
              <a:t>La contestare, citare de ex.: soțul proprietar devălmaș, coproprietarul, etc.</a:t>
            </a:r>
          </a:p>
          <a:p>
            <a:r>
              <a:rPr lang="en-US"/>
              <a:t>CAB 1pen </a:t>
            </a:r>
            <a:r>
              <a:rPr lang="ro-RO"/>
              <a:t>v</a:t>
            </a:r>
            <a:r>
              <a:rPr lang="en-US"/>
              <a:t>erificare măsuri asiguratorii (art. 250 ind.2 C.p.p.) </a:t>
            </a:r>
            <a:r>
              <a:rPr lang="ro-RO">
                <a:solidFill>
                  <a:srgbClr val="FF0000"/>
                </a:solidFill>
              </a:rPr>
              <a:t>contestație</a:t>
            </a:r>
            <a:endParaRPr lang="en-US">
              <a:solidFill>
                <a:srgbClr val="FF0000"/>
              </a:solidFill>
            </a:endParaRPr>
          </a:p>
          <a:p>
            <a:r>
              <a:rPr lang="en-US"/>
              <a:t>Întregeste </a:t>
            </a:r>
            <a:r>
              <a:rPr lang="en-US">
                <a:solidFill>
                  <a:srgbClr val="FF0000"/>
                </a:solidFill>
              </a:rPr>
              <a:t>cadrul procesual </a:t>
            </a:r>
            <a:r>
              <a:rPr lang="en-US"/>
              <a:t>prin introducerea în cauză a Agentiei Nationale de Administrare a Bunurilor Indisponibilizate (</a:t>
            </a:r>
            <a:r>
              <a:rPr lang="en-US">
                <a:solidFill>
                  <a:srgbClr val="FF0000"/>
                </a:solidFill>
              </a:rPr>
              <a:t>A.N.A.B.I.</a:t>
            </a:r>
            <a:r>
              <a:rPr lang="en-US"/>
              <a:t>), în calitate de </a:t>
            </a:r>
            <a:r>
              <a:rPr lang="en-US">
                <a:solidFill>
                  <a:srgbClr val="FF0000"/>
                </a:solidFill>
              </a:rPr>
              <a:t>persoană interesata</a:t>
            </a:r>
            <a:r>
              <a:rPr lang="ro-RO">
                <a:solidFill>
                  <a:srgbClr val="FF0000"/>
                </a:solidFill>
              </a:rPr>
              <a:t> </a:t>
            </a:r>
            <a:r>
              <a:rPr lang="ro-RO"/>
              <a:t>(înch. 17.07.2025)</a:t>
            </a:r>
            <a:r>
              <a:rPr lang="en-US"/>
              <a:t>. </a:t>
            </a:r>
            <a:endParaRPr lang="ro-RO" sz="1800"/>
          </a:p>
        </p:txBody>
      </p:sp>
    </p:spTree>
    <p:extLst>
      <p:ext uri="{BB962C8B-B14F-4D97-AF65-F5344CB8AC3E}">
        <p14:creationId xmlns:p14="http://schemas.microsoft.com/office/powerpoint/2010/main" val="564387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C9155-58B5-AFA0-DDB5-3F90D2B3C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BF94FB-DBCA-D51E-78E5-771FB42028EE}"/>
              </a:ext>
            </a:extLst>
          </p:cNvPr>
          <p:cNvSpPr>
            <a:spLocks noGrp="1"/>
          </p:cNvSpPr>
          <p:nvPr>
            <p:ph type="title"/>
          </p:nvPr>
        </p:nvSpPr>
        <p:spPr/>
        <p:txBody>
          <a:bodyPr>
            <a:normAutofit/>
          </a:bodyPr>
          <a:lstStyle/>
          <a:p>
            <a:pPr algn="ctr"/>
            <a:r>
              <a:rPr lang="ro-RO" sz="3200" b="1">
                <a:solidFill>
                  <a:srgbClr val="0070C0"/>
                </a:solidFill>
              </a:rPr>
              <a:t>Verificarea. Încetarea de drept a măsurilor asiguratorii (I)</a:t>
            </a:r>
            <a:endParaRPr lang="en-US" sz="3200" b="1">
              <a:solidFill>
                <a:srgbClr val="0070C0"/>
              </a:solidFill>
            </a:endParaRPr>
          </a:p>
        </p:txBody>
      </p:sp>
      <p:sp>
        <p:nvSpPr>
          <p:cNvPr id="3" name="Content Placeholder 2">
            <a:extLst>
              <a:ext uri="{FF2B5EF4-FFF2-40B4-BE49-F238E27FC236}">
                <a16:creationId xmlns:a16="http://schemas.microsoft.com/office/drawing/2014/main" id="{8E68462A-EC0A-321E-C27A-0C932339EB5F}"/>
              </a:ext>
            </a:extLst>
          </p:cNvPr>
          <p:cNvSpPr>
            <a:spLocks noGrp="1"/>
          </p:cNvSpPr>
          <p:nvPr>
            <p:ph idx="1"/>
          </p:nvPr>
        </p:nvSpPr>
        <p:spPr/>
        <p:txBody>
          <a:bodyPr>
            <a:normAutofit/>
          </a:bodyPr>
          <a:lstStyle/>
          <a:p>
            <a:r>
              <a:rPr lang="ro-RO" sz="1800" b="1">
                <a:solidFill>
                  <a:srgbClr val="00B050"/>
                </a:solidFill>
              </a:rPr>
              <a:t>VERIFICAREA MĂSURILOR ASIGURATORII </a:t>
            </a:r>
            <a:r>
              <a:rPr lang="ro-RO" sz="1800"/>
              <a:t>– ART. 250 IND. 2 CPP (INTRODUS 2021)</a:t>
            </a:r>
          </a:p>
          <a:p>
            <a:r>
              <a:rPr lang="ro-RO" sz="1800"/>
              <a:t>Termene imperative sau de recomandare - 6 luni urmarire penala / 1 an instanta (discutie camera preliminara)</a:t>
            </a:r>
          </a:p>
          <a:p>
            <a:r>
              <a:rPr lang="ro-RO" sz="1800"/>
              <a:t>Sanctiunea pentru neverificarea în termen (discutie):</a:t>
            </a:r>
          </a:p>
          <a:p>
            <a:pPr marL="0" indent="0">
              <a:buNone/>
            </a:pPr>
            <a:r>
              <a:rPr lang="ro-RO" sz="1800"/>
              <a:t>- Practica CAB (inclusiv TB) – partial in sensul încetării de drept;</a:t>
            </a:r>
          </a:p>
          <a:p>
            <a:pPr marL="0" indent="0">
              <a:buNone/>
            </a:pPr>
            <a:r>
              <a:rPr lang="ro-RO" sz="1800"/>
              <a:t>- De ex. TB înch. /</a:t>
            </a:r>
            <a:r>
              <a:rPr lang="ro-RO" sz="1800" b="1"/>
              <a:t>20.06.2025</a:t>
            </a:r>
            <a:r>
              <a:rPr lang="ro-RO" sz="1800"/>
              <a:t> (CAB, 02.07.2025, dispus rejudecare);  </a:t>
            </a:r>
          </a:p>
          <a:p>
            <a:pPr>
              <a:buFontTx/>
              <a:buChar char="-"/>
            </a:pPr>
            <a:r>
              <a:rPr lang="ro-RO" sz="1800"/>
              <a:t>De ex. </a:t>
            </a:r>
            <a:r>
              <a:rPr lang="en-US" sz="1800"/>
              <a:t>CAB I pen</a:t>
            </a:r>
            <a:r>
              <a:rPr lang="ro-RO" sz="1800"/>
              <a:t>, </a:t>
            </a:r>
            <a:r>
              <a:rPr lang="ro-RO" sz="1800" b="1">
                <a:solidFill>
                  <a:srgbClr val="FF0000"/>
                </a:solidFill>
              </a:rPr>
              <a:t>majoritate</a:t>
            </a:r>
            <a:r>
              <a:rPr lang="ro-RO" sz="1800" b="1"/>
              <a:t>:</a:t>
            </a:r>
            <a:r>
              <a:rPr lang="ro-RO" sz="1800"/>
              <a:t> dp 330/</a:t>
            </a:r>
            <a:r>
              <a:rPr lang="ro-RO" sz="1800" b="1"/>
              <a:t>25.06.2025</a:t>
            </a:r>
            <a:r>
              <a:rPr lang="ro-RO" sz="1800"/>
              <a:t>, 350,351/</a:t>
            </a:r>
            <a:r>
              <a:rPr lang="ro-RO" sz="1800" b="1"/>
              <a:t>01.07.2025</a:t>
            </a:r>
            <a:r>
              <a:rPr lang="ro-RO" sz="1800"/>
              <a:t>, </a:t>
            </a:r>
            <a:r>
              <a:rPr lang="en-US" sz="1800"/>
              <a:t>353/</a:t>
            </a:r>
            <a:r>
              <a:rPr lang="en-US" sz="1800" b="1"/>
              <a:t>03.07.2025</a:t>
            </a:r>
            <a:r>
              <a:rPr lang="ro-RO" sz="1800"/>
              <a:t>, </a:t>
            </a:r>
            <a:r>
              <a:rPr lang="ro-RO" sz="1800" b="1">
                <a:solidFill>
                  <a:srgbClr val="00B0F0"/>
                </a:solidFill>
              </a:rPr>
              <a:t>unanimitate</a:t>
            </a:r>
            <a:r>
              <a:rPr lang="ro-RO" sz="1800"/>
              <a:t> dp 224/</a:t>
            </a:r>
            <a:r>
              <a:rPr lang="ro-RO" sz="1800" b="1"/>
              <a:t>07.05.2025</a:t>
            </a:r>
            <a:r>
              <a:rPr lang="ro-RO" sz="1800"/>
              <a:t>, dp </a:t>
            </a:r>
            <a:r>
              <a:rPr lang="en-US" sz="1800"/>
              <a:t>341/</a:t>
            </a:r>
            <a:r>
              <a:rPr lang="en-US" sz="1800" b="1"/>
              <a:t>27.06.2025</a:t>
            </a:r>
            <a:r>
              <a:rPr lang="en-US" sz="1800"/>
              <a:t> </a:t>
            </a:r>
            <a:r>
              <a:rPr lang="ro-RO" sz="1800"/>
              <a:t>(măs. asig. </a:t>
            </a:r>
            <a:r>
              <a:rPr lang="ro-RO" sz="1800" b="1"/>
              <a:t>Parchetul European</a:t>
            </a:r>
            <a:r>
              <a:rPr lang="ro-RO" sz="1800"/>
              <a:t>), CAB I pen, inch/</a:t>
            </a:r>
            <a:r>
              <a:rPr lang="ro-RO" sz="1800" b="1"/>
              <a:t>28.04.2025</a:t>
            </a:r>
            <a:r>
              <a:rPr lang="ro-RO" sz="1800"/>
              <a:t> (depășire 1 an </a:t>
            </a:r>
            <a:r>
              <a:rPr lang="ro-RO" sz="1800" b="1"/>
              <a:t>cam.prel.</a:t>
            </a:r>
            <a:r>
              <a:rPr lang="ro-RO" sz="1800"/>
              <a:t>)</a:t>
            </a:r>
            <a:endParaRPr lang="en-US" sz="1800"/>
          </a:p>
          <a:p>
            <a:pPr marL="0" indent="0">
              <a:buNone/>
            </a:pPr>
            <a:r>
              <a:rPr lang="ro-RO" sz="1800"/>
              <a:t>- Alte instanțe din țară (discuție).</a:t>
            </a:r>
          </a:p>
          <a:p>
            <a:pPr marL="0" indent="0">
              <a:buNone/>
            </a:pPr>
            <a:r>
              <a:rPr lang="ro-RO" sz="1800"/>
              <a:t>- *** Varianta: </a:t>
            </a:r>
            <a:r>
              <a:rPr lang="ro-RO" sz="1800" i="1">
                <a:solidFill>
                  <a:srgbClr val="7030A0"/>
                </a:solidFill>
              </a:rPr>
              <a:t>încetare de drept cu reinstituirea imediată a măsurii </a:t>
            </a:r>
            <a:r>
              <a:rPr lang="ro-RO" sz="1800"/>
              <a:t>(discuție).</a:t>
            </a:r>
          </a:p>
        </p:txBody>
      </p:sp>
    </p:spTree>
    <p:extLst>
      <p:ext uri="{BB962C8B-B14F-4D97-AF65-F5344CB8AC3E}">
        <p14:creationId xmlns:p14="http://schemas.microsoft.com/office/powerpoint/2010/main" val="35328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9E405-E1D5-1ACD-698F-187F950178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6533C2-9C6D-322E-8150-71A30E8297D4}"/>
              </a:ext>
            </a:extLst>
          </p:cNvPr>
          <p:cNvSpPr>
            <a:spLocks noGrp="1"/>
          </p:cNvSpPr>
          <p:nvPr>
            <p:ph type="title"/>
          </p:nvPr>
        </p:nvSpPr>
        <p:spPr/>
        <p:txBody>
          <a:bodyPr>
            <a:normAutofit/>
          </a:bodyPr>
          <a:lstStyle/>
          <a:p>
            <a:pPr algn="ctr"/>
            <a:r>
              <a:rPr lang="ro-RO" sz="3200" b="1">
                <a:solidFill>
                  <a:srgbClr val="0070C0"/>
                </a:solidFill>
              </a:rPr>
              <a:t>Verificarea. Încetarea de drept a măsurilor asiguratorii (II)</a:t>
            </a:r>
            <a:endParaRPr lang="en-US" sz="3200" b="1">
              <a:solidFill>
                <a:srgbClr val="0070C0"/>
              </a:solidFill>
            </a:endParaRPr>
          </a:p>
        </p:txBody>
      </p:sp>
      <p:sp>
        <p:nvSpPr>
          <p:cNvPr id="3" name="Content Placeholder 2">
            <a:extLst>
              <a:ext uri="{FF2B5EF4-FFF2-40B4-BE49-F238E27FC236}">
                <a16:creationId xmlns:a16="http://schemas.microsoft.com/office/drawing/2014/main" id="{4A416531-92FA-1F6C-B556-26438AC67A51}"/>
              </a:ext>
            </a:extLst>
          </p:cNvPr>
          <p:cNvSpPr>
            <a:spLocks noGrp="1"/>
          </p:cNvSpPr>
          <p:nvPr>
            <p:ph idx="1"/>
          </p:nvPr>
        </p:nvSpPr>
        <p:spPr/>
        <p:txBody>
          <a:bodyPr>
            <a:normAutofit/>
          </a:bodyPr>
          <a:lstStyle/>
          <a:p>
            <a:pPr marL="0" indent="0">
              <a:buNone/>
            </a:pPr>
            <a:r>
              <a:rPr lang="ro-RO" sz="1800"/>
              <a:t>- Practica ICCJ – după câteva hot. Inițiale în sensul încetării de drept, </a:t>
            </a:r>
            <a:r>
              <a:rPr lang="ro-RO" sz="1800" b="1"/>
              <a:t>o perioadă de câțiva ani</a:t>
            </a:r>
            <a:r>
              <a:rPr lang="ro-RO" sz="1800"/>
              <a:t> de practică unanim contrară;</a:t>
            </a:r>
          </a:p>
          <a:p>
            <a:pPr>
              <a:buFontTx/>
              <a:buChar char="-"/>
            </a:pPr>
            <a:r>
              <a:rPr lang="ro-RO" sz="1800" b="1">
                <a:solidFill>
                  <a:srgbClr val="00B0F0"/>
                </a:solidFill>
              </a:rPr>
              <a:t>Recent (iun 2025) reviriment ICCJ </a:t>
            </a:r>
            <a:r>
              <a:rPr lang="ro-RO" sz="1800"/>
              <a:t>- o practică minoritară (chiar izolată) de încetare de drept, inclusiv opinii minoritare;</a:t>
            </a:r>
          </a:p>
          <a:p>
            <a:r>
              <a:rPr lang="ro-RO" sz="1800"/>
              <a:t>D</a:t>
            </a:r>
            <a:r>
              <a:rPr lang="en-US" sz="1800"/>
              <a:t>.p. 475/</a:t>
            </a:r>
            <a:r>
              <a:rPr lang="en-US" sz="1800" b="1"/>
              <a:t>26.06.2025</a:t>
            </a:r>
            <a:r>
              <a:rPr lang="en-US" sz="1800"/>
              <a:t> ICCJ </a:t>
            </a:r>
            <a:r>
              <a:rPr lang="ro-RO" sz="1800"/>
              <a:t>- </a:t>
            </a:r>
            <a:r>
              <a:rPr lang="en-US" sz="1800"/>
              <a:t>respin</a:t>
            </a:r>
            <a:r>
              <a:rPr lang="ro-RO" sz="1800"/>
              <a:t>s</a:t>
            </a:r>
            <a:r>
              <a:rPr lang="en-US" sz="1800"/>
              <a:t> contestatia parchetului impotriva inch</a:t>
            </a:r>
            <a:r>
              <a:rPr lang="ro-RO" sz="1800"/>
              <a:t>.</a:t>
            </a:r>
            <a:r>
              <a:rPr lang="en-US" sz="1800"/>
              <a:t> CAB s. I pen. 06.06.2025</a:t>
            </a:r>
            <a:r>
              <a:rPr lang="ro-RO" sz="1800"/>
              <a:t> (î</a:t>
            </a:r>
            <a:r>
              <a:rPr lang="en-US" sz="1800"/>
              <a:t>n opinie </a:t>
            </a:r>
            <a:r>
              <a:rPr lang="en-US" sz="1800" b="1" i="1"/>
              <a:t>majoritară</a:t>
            </a:r>
            <a:r>
              <a:rPr lang="en-US" sz="1800"/>
              <a:t>, </a:t>
            </a:r>
            <a:r>
              <a:rPr lang="ro-RO" sz="1800"/>
              <a:t>a constatat </a:t>
            </a:r>
            <a:r>
              <a:rPr lang="en-US" sz="1800"/>
              <a:t>ca </a:t>
            </a:r>
            <a:r>
              <a:rPr lang="en-US" sz="1800" b="1" i="1"/>
              <a:t>încetate de drept </a:t>
            </a:r>
            <a:r>
              <a:rPr lang="en-US" sz="1800"/>
              <a:t>măsurile asiguratorii instituite de parchet prin ordonanţe, opinia separată fiind în sensul că măsurile asiguratorii nu au încetat de drept, impunându-se analiza subzistenţei temeiurilor care au determinat luarea măsurilor.</a:t>
            </a:r>
            <a:r>
              <a:rPr lang="ro-RO" sz="1800"/>
              <a:t>)</a:t>
            </a:r>
          </a:p>
          <a:p>
            <a:r>
              <a:rPr lang="ro-RO" sz="1800"/>
              <a:t>D.p. 449/1</a:t>
            </a:r>
            <a:r>
              <a:rPr lang="ro-RO" sz="1800" b="1"/>
              <a:t>8.06.2025 </a:t>
            </a:r>
            <a:r>
              <a:rPr lang="ro-RO" sz="1800"/>
              <a:t>ICCJ</a:t>
            </a:r>
            <a:r>
              <a:rPr lang="ro-RO" sz="1800" b="1"/>
              <a:t> </a:t>
            </a:r>
            <a:r>
              <a:rPr lang="en-US" sz="1800"/>
              <a:t>În majoritate: Respinge contestaţia formulată de inculpatul </a:t>
            </a:r>
            <a:r>
              <a:rPr lang="ro-RO" sz="1800"/>
              <a:t>@ </a:t>
            </a:r>
            <a:r>
              <a:rPr lang="en-US" sz="1800"/>
              <a:t>împotriva încheierii din data de 05</a:t>
            </a:r>
            <a:r>
              <a:rPr lang="ro-RO" sz="1800"/>
              <a:t>.06.</a:t>
            </a:r>
            <a:r>
              <a:rPr lang="en-US" sz="1800"/>
              <a:t>2025 pronunţată de </a:t>
            </a:r>
            <a:r>
              <a:rPr lang="ro-RO" sz="1800"/>
              <a:t>CAB</a:t>
            </a:r>
            <a:r>
              <a:rPr lang="en-US" sz="1800"/>
              <a:t> II</a:t>
            </a:r>
            <a:r>
              <a:rPr lang="ro-RO" sz="1800"/>
              <a:t> pen,</a:t>
            </a:r>
            <a:r>
              <a:rPr lang="en-US" sz="1800"/>
              <a:t> </a:t>
            </a:r>
            <a:r>
              <a:rPr lang="ro-RO" sz="1800"/>
              <a:t>... </a:t>
            </a:r>
            <a:r>
              <a:rPr lang="en-US" sz="1800"/>
              <a:t>Cu </a:t>
            </a:r>
            <a:r>
              <a:rPr lang="en-US" sz="1800" b="1"/>
              <a:t>opinie separată</a:t>
            </a:r>
            <a:r>
              <a:rPr lang="en-US" sz="1800"/>
              <a:t>, în sensul admiterii contestaţiei </a:t>
            </a:r>
            <a:r>
              <a:rPr lang="ro-RO" sz="1800"/>
              <a:t>... </a:t>
            </a:r>
            <a:r>
              <a:rPr lang="en-US" sz="1800"/>
              <a:t>a desfiin</a:t>
            </a:r>
            <a:r>
              <a:rPr lang="ro-RO" sz="1800"/>
              <a:t>t</a:t>
            </a:r>
            <a:r>
              <a:rPr lang="en-US" sz="1800"/>
              <a:t>ării încheierii contestate </a:t>
            </a:r>
            <a:r>
              <a:rPr lang="ro-RO" sz="1800"/>
              <a:t>s</a:t>
            </a:r>
            <a:r>
              <a:rPr lang="en-US" sz="1800"/>
              <a:t>i, pe cale de consecin</a:t>
            </a:r>
            <a:r>
              <a:rPr lang="ro-RO" sz="1800"/>
              <a:t>t</a:t>
            </a:r>
            <a:r>
              <a:rPr lang="en-US" sz="1800"/>
              <a:t>ă, </a:t>
            </a:r>
            <a:r>
              <a:rPr lang="en-US" sz="1800" b="1"/>
              <a:t>a încetării de drept a măsurilor asigurătorii </a:t>
            </a:r>
            <a:r>
              <a:rPr lang="ro-RO" sz="1800"/>
              <a:t>..</a:t>
            </a:r>
            <a:r>
              <a:rPr lang="en-US" sz="1800"/>
              <a:t>.</a:t>
            </a:r>
          </a:p>
          <a:p>
            <a:pPr marL="0" indent="0">
              <a:buNone/>
            </a:pPr>
            <a:endParaRPr lang="en-US" sz="1800"/>
          </a:p>
        </p:txBody>
      </p:sp>
    </p:spTree>
    <p:extLst>
      <p:ext uri="{BB962C8B-B14F-4D97-AF65-F5344CB8AC3E}">
        <p14:creationId xmlns:p14="http://schemas.microsoft.com/office/powerpoint/2010/main" val="48809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4D4AC-526B-6B3B-1228-18E1E692F7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28FE8C-591B-5EC6-E1AF-F131B85D997E}"/>
              </a:ext>
            </a:extLst>
          </p:cNvPr>
          <p:cNvSpPr>
            <a:spLocks noGrp="1"/>
          </p:cNvSpPr>
          <p:nvPr>
            <p:ph type="title"/>
          </p:nvPr>
        </p:nvSpPr>
        <p:spPr/>
        <p:txBody>
          <a:bodyPr>
            <a:normAutofit/>
          </a:bodyPr>
          <a:lstStyle/>
          <a:p>
            <a:pPr algn="ctr"/>
            <a:r>
              <a:rPr lang="ro-RO" sz="3200" b="1">
                <a:solidFill>
                  <a:srgbClr val="0070C0"/>
                </a:solidFill>
              </a:rPr>
              <a:t>Verificarea proporționalității măsurilor asiguratorii</a:t>
            </a:r>
            <a:endParaRPr lang="en-US" sz="3200" b="1">
              <a:solidFill>
                <a:srgbClr val="0070C0"/>
              </a:solidFill>
            </a:endParaRPr>
          </a:p>
        </p:txBody>
      </p:sp>
      <p:sp>
        <p:nvSpPr>
          <p:cNvPr id="3" name="Content Placeholder 2">
            <a:extLst>
              <a:ext uri="{FF2B5EF4-FFF2-40B4-BE49-F238E27FC236}">
                <a16:creationId xmlns:a16="http://schemas.microsoft.com/office/drawing/2014/main" id="{374BB6B9-3C79-970D-44BE-335237EA87C0}"/>
              </a:ext>
            </a:extLst>
          </p:cNvPr>
          <p:cNvSpPr>
            <a:spLocks noGrp="1"/>
          </p:cNvSpPr>
          <p:nvPr>
            <p:ph idx="1"/>
          </p:nvPr>
        </p:nvSpPr>
        <p:spPr/>
        <p:txBody>
          <a:bodyPr>
            <a:normAutofit fontScale="85000" lnSpcReduction="20000"/>
          </a:bodyPr>
          <a:lstStyle/>
          <a:p>
            <a:r>
              <a:rPr lang="ro-RO" sz="1800" dirty="0"/>
              <a:t>Proporționalitatea (CEDO) vizează verificarea unui cumul de factori (</a:t>
            </a:r>
            <a:r>
              <a:rPr lang="ro-RO" sz="1800" dirty="0">
                <a:solidFill>
                  <a:srgbClr val="FF0000"/>
                </a:solidFill>
              </a:rPr>
              <a:t>nu numai </a:t>
            </a:r>
            <a:r>
              <a:rPr lang="ro-RO" sz="1800" dirty="0"/>
              <a:t>durata, </a:t>
            </a:r>
            <a:r>
              <a:rPr lang="ro-RO" sz="1800" dirty="0">
                <a:solidFill>
                  <a:srgbClr val="FF0000"/>
                </a:solidFill>
              </a:rPr>
              <a:t>ci și</a:t>
            </a:r>
            <a:r>
              <a:rPr lang="ro-RO" sz="1800" dirty="0"/>
              <a:t> </a:t>
            </a:r>
            <a:r>
              <a:rPr lang="ro-RO" sz="1800" i="1" dirty="0"/>
              <a:t>valoarea bunurilor/sumelor vizate, elemente ce sugerează vinovăția, posibilitatea de contestare, complexitatea cauzei, </a:t>
            </a:r>
            <a:r>
              <a:rPr lang="ro-RO" sz="1800" i="1" u="sng" dirty="0"/>
              <a:t>comportamentul procesual</a:t>
            </a:r>
            <a:r>
              <a:rPr lang="ro-RO" sz="1800" i="1" dirty="0"/>
              <a:t> etc</a:t>
            </a:r>
            <a:r>
              <a:rPr lang="ro-RO" sz="1800" dirty="0"/>
              <a:t>). </a:t>
            </a:r>
            <a:r>
              <a:rPr lang="ro-RO" sz="1800" dirty="0">
                <a:solidFill>
                  <a:srgbClr val="00B0F0"/>
                </a:solidFill>
              </a:rPr>
              <a:t>Credit – dna prof. si av. Andra-Roxana Trandafir (analiza 22.07.2025 FB si LinkedIn)</a:t>
            </a:r>
          </a:p>
          <a:p>
            <a:r>
              <a:rPr lang="ro-RO" sz="1800" dirty="0"/>
              <a:t>Ref. depășirea </a:t>
            </a:r>
            <a:r>
              <a:rPr lang="ro-RO" sz="1800" b="1" dirty="0">
                <a:solidFill>
                  <a:srgbClr val="00B0F0"/>
                </a:solidFill>
              </a:rPr>
              <a:t>duratei rezonabile</a:t>
            </a:r>
            <a:endParaRPr lang="ro-RO" sz="1800" dirty="0"/>
          </a:p>
          <a:p>
            <a:r>
              <a:rPr lang="ro-RO" sz="1800" dirty="0"/>
              <a:t>Statistic undeva în jur de minim 4-5 ani mergând până la 10 ani și chiar peste;</a:t>
            </a:r>
          </a:p>
          <a:p>
            <a:r>
              <a:rPr lang="ro-RO" sz="1800" dirty="0"/>
              <a:t>Practică extinsă dpdv a proporționalității la nivel de ICCJ/CAB, TB;</a:t>
            </a:r>
          </a:p>
          <a:p>
            <a:r>
              <a:rPr lang="ro-RO" sz="1800" dirty="0"/>
              <a:t>Exemple: Dp </a:t>
            </a:r>
            <a:r>
              <a:rPr lang="en-US" sz="1800" dirty="0"/>
              <a:t>1045</a:t>
            </a:r>
            <a:r>
              <a:rPr lang="ro-RO" sz="1800" dirty="0"/>
              <a:t>/</a:t>
            </a:r>
            <a:r>
              <a:rPr lang="en-US" sz="1800" dirty="0"/>
              <a:t>21.12.2021 </a:t>
            </a:r>
            <a:r>
              <a:rPr lang="ro-RO" sz="1800" dirty="0"/>
              <a:t>ICCJ</a:t>
            </a:r>
            <a:r>
              <a:rPr lang="en-US" sz="1800" dirty="0"/>
              <a:t> </a:t>
            </a:r>
            <a:r>
              <a:rPr lang="ro-RO" sz="1800" dirty="0"/>
              <a:t>si Dp </a:t>
            </a:r>
            <a:r>
              <a:rPr lang="en-US" sz="1800" dirty="0"/>
              <a:t>59</a:t>
            </a:r>
            <a:r>
              <a:rPr lang="ro-RO" sz="1800" dirty="0"/>
              <a:t>/</a:t>
            </a:r>
            <a:r>
              <a:rPr lang="en-US" sz="1800" dirty="0"/>
              <a:t>02.04.2025 </a:t>
            </a:r>
            <a:r>
              <a:rPr lang="ro-RO" sz="1800" dirty="0"/>
              <a:t>CAB I pen - </a:t>
            </a:r>
            <a:r>
              <a:rPr lang="en-US" sz="1800" dirty="0"/>
              <a:t>nu </a:t>
            </a:r>
            <a:r>
              <a:rPr lang="en-US" sz="1800" dirty="0" err="1"/>
              <a:t>mai</a:t>
            </a:r>
            <a:r>
              <a:rPr lang="en-US" sz="1800" dirty="0"/>
              <a:t> </a:t>
            </a:r>
            <a:r>
              <a:rPr lang="en-US" sz="1800" dirty="0" err="1"/>
              <a:t>subzistă</a:t>
            </a:r>
            <a:r>
              <a:rPr lang="en-US" sz="1800" dirty="0"/>
              <a:t> </a:t>
            </a:r>
            <a:r>
              <a:rPr lang="en-US" sz="1800" dirty="0" err="1"/>
              <a:t>temeiurile</a:t>
            </a:r>
            <a:r>
              <a:rPr lang="en-US" sz="1800" dirty="0"/>
              <a:t> </a:t>
            </a:r>
            <a:r>
              <a:rPr lang="en-US" sz="1800" dirty="0" err="1"/>
              <a:t>avute</a:t>
            </a:r>
            <a:r>
              <a:rPr lang="en-US" sz="1800" dirty="0"/>
              <a:t> </a:t>
            </a:r>
            <a:r>
              <a:rPr lang="en-US" sz="1800" dirty="0" err="1"/>
              <a:t>în</a:t>
            </a:r>
            <a:r>
              <a:rPr lang="en-US" sz="1800" dirty="0"/>
              <a:t> </a:t>
            </a:r>
            <a:r>
              <a:rPr lang="en-US" sz="1800" dirty="0" err="1"/>
              <a:t>vedere</a:t>
            </a:r>
            <a:r>
              <a:rPr lang="en-US" sz="1800" dirty="0"/>
              <a:t> la </a:t>
            </a:r>
            <a:r>
              <a:rPr lang="en-US" sz="1800" dirty="0" err="1"/>
              <a:t>adoptarea</a:t>
            </a:r>
            <a:r>
              <a:rPr lang="en-US" sz="1800" dirty="0"/>
              <a:t> </a:t>
            </a:r>
            <a:r>
              <a:rPr lang="en-US" sz="1800" dirty="0" err="1"/>
              <a:t>măsurilor</a:t>
            </a:r>
            <a:r>
              <a:rPr lang="en-US" sz="1800" dirty="0"/>
              <a:t> </a:t>
            </a:r>
            <a:r>
              <a:rPr lang="en-US" sz="1800" dirty="0" err="1"/>
              <a:t>atunci</a:t>
            </a:r>
            <a:r>
              <a:rPr lang="en-US" sz="1800" dirty="0"/>
              <a:t> </a:t>
            </a:r>
            <a:r>
              <a:rPr lang="en-US" sz="1800" dirty="0" err="1"/>
              <a:t>când</a:t>
            </a:r>
            <a:r>
              <a:rPr lang="en-US" sz="1800" dirty="0"/>
              <a:t> </a:t>
            </a:r>
            <a:r>
              <a:rPr lang="en-US" sz="1800" b="1" dirty="0" err="1">
                <a:solidFill>
                  <a:srgbClr val="00B050"/>
                </a:solidFill>
              </a:rPr>
              <a:t>durata</a:t>
            </a:r>
            <a:r>
              <a:rPr lang="en-US" sz="1800" b="1" dirty="0">
                <a:solidFill>
                  <a:srgbClr val="00B050"/>
                </a:solidFill>
              </a:rPr>
              <a:t> </a:t>
            </a:r>
            <a:r>
              <a:rPr lang="en-US" sz="1800" b="1" dirty="0" err="1">
                <a:solidFill>
                  <a:srgbClr val="00B050"/>
                </a:solidFill>
              </a:rPr>
              <a:t>excesivă</a:t>
            </a:r>
            <a:r>
              <a:rPr lang="en-US" sz="1800" b="1" dirty="0">
                <a:solidFill>
                  <a:srgbClr val="00B050"/>
                </a:solidFill>
              </a:rPr>
              <a:t> a </a:t>
            </a:r>
            <a:r>
              <a:rPr lang="en-US" sz="1800" b="1" dirty="0" err="1">
                <a:solidFill>
                  <a:srgbClr val="00B050"/>
                </a:solidFill>
              </a:rPr>
              <a:t>acestora</a:t>
            </a:r>
            <a:r>
              <a:rPr lang="en-US" sz="1800" b="1" dirty="0">
                <a:solidFill>
                  <a:srgbClr val="00B050"/>
                </a:solidFill>
              </a:rPr>
              <a:t> </a:t>
            </a:r>
            <a:r>
              <a:rPr lang="en-US" sz="1800" dirty="0"/>
              <a:t>nu </a:t>
            </a:r>
            <a:r>
              <a:rPr lang="en-US" sz="1800" dirty="0" err="1"/>
              <a:t>este</a:t>
            </a:r>
            <a:r>
              <a:rPr lang="en-US" sz="1800" dirty="0"/>
              <a:t> </a:t>
            </a:r>
            <a:r>
              <a:rPr lang="en-US" sz="1800" dirty="0" err="1"/>
              <a:t>determinată</a:t>
            </a:r>
            <a:r>
              <a:rPr lang="en-US" sz="1800" dirty="0"/>
              <a:t> de </a:t>
            </a:r>
            <a:r>
              <a:rPr lang="en-US" sz="1800" dirty="0" err="1">
                <a:solidFill>
                  <a:srgbClr val="00B050"/>
                </a:solidFill>
              </a:rPr>
              <a:t>comportamentul</a:t>
            </a:r>
            <a:r>
              <a:rPr lang="en-US" sz="1800" dirty="0">
                <a:solidFill>
                  <a:srgbClr val="00B050"/>
                </a:solidFill>
              </a:rPr>
              <a:t> </a:t>
            </a:r>
            <a:r>
              <a:rPr lang="en-US" sz="1800" dirty="0" err="1">
                <a:solidFill>
                  <a:srgbClr val="00B050"/>
                </a:solidFill>
              </a:rPr>
              <a:t>părților</a:t>
            </a:r>
            <a:r>
              <a:rPr lang="en-US" sz="1800" dirty="0"/>
              <a:t>, </a:t>
            </a:r>
            <a:r>
              <a:rPr lang="en-US" sz="1800" dirty="0" err="1"/>
              <a:t>iar</a:t>
            </a:r>
            <a:r>
              <a:rPr lang="en-US" sz="1800" dirty="0"/>
              <a:t> </a:t>
            </a:r>
            <a:r>
              <a:rPr lang="en-US" sz="1800" dirty="0" err="1"/>
              <a:t>autoritățile</a:t>
            </a:r>
            <a:r>
              <a:rPr lang="en-US" sz="1800" dirty="0"/>
              <a:t> </a:t>
            </a:r>
            <a:r>
              <a:rPr lang="en-US" sz="1800" dirty="0" err="1"/>
              <a:t>judiciare</a:t>
            </a:r>
            <a:r>
              <a:rPr lang="en-US" sz="1800" dirty="0"/>
              <a:t> au </a:t>
            </a:r>
            <a:r>
              <a:rPr lang="en-US" sz="1800" dirty="0" err="1"/>
              <a:t>manifestat</a:t>
            </a:r>
            <a:r>
              <a:rPr lang="en-US" sz="1800" dirty="0"/>
              <a:t> permanent o </a:t>
            </a:r>
            <a:r>
              <a:rPr lang="en-US" sz="1800" dirty="0" err="1"/>
              <a:t>conduită</a:t>
            </a:r>
            <a:r>
              <a:rPr lang="en-US" sz="1800" dirty="0"/>
              <a:t> </a:t>
            </a:r>
            <a:r>
              <a:rPr lang="en-US" sz="1800" dirty="0" err="1"/>
              <a:t>activă</a:t>
            </a:r>
            <a:r>
              <a:rPr lang="en-US" sz="1800" dirty="0"/>
              <a:t>, </a:t>
            </a:r>
            <a:r>
              <a:rPr lang="en-US" sz="1800" dirty="0" err="1"/>
              <a:t>asigurând</a:t>
            </a:r>
            <a:r>
              <a:rPr lang="en-US" sz="1800" dirty="0"/>
              <a:t> </a:t>
            </a:r>
            <a:r>
              <a:rPr lang="en-US" sz="1800" dirty="0" err="1">
                <a:solidFill>
                  <a:srgbClr val="00B050"/>
                </a:solidFill>
              </a:rPr>
              <a:t>proporționalitatea</a:t>
            </a:r>
            <a:r>
              <a:rPr lang="en-US" sz="1800" dirty="0"/>
              <a:t> </a:t>
            </a:r>
            <a:r>
              <a:rPr lang="en-US" sz="1800" dirty="0" err="1"/>
              <a:t>ingerinței</a:t>
            </a:r>
            <a:r>
              <a:rPr lang="en-US" sz="1800" dirty="0"/>
              <a:t> cu </a:t>
            </a:r>
            <a:r>
              <a:rPr lang="en-US" sz="1800" dirty="0" err="1"/>
              <a:t>interesul</a:t>
            </a:r>
            <a:r>
              <a:rPr lang="en-US" sz="1800" dirty="0"/>
              <a:t> public.</a:t>
            </a:r>
          </a:p>
          <a:p>
            <a:r>
              <a:rPr lang="en-US" sz="1800" dirty="0"/>
              <a:t> D</a:t>
            </a:r>
            <a:r>
              <a:rPr lang="ro-RO" sz="1800" dirty="0"/>
              <a:t>p</a:t>
            </a:r>
            <a:r>
              <a:rPr lang="en-US" sz="1800" dirty="0"/>
              <a:t> 204/22.04.2025</a:t>
            </a:r>
            <a:r>
              <a:rPr lang="ro-RO" sz="1800" dirty="0"/>
              <a:t> CAB I pen:</a:t>
            </a:r>
            <a:r>
              <a:rPr lang="en-US" sz="1800" dirty="0"/>
              <a:t> </a:t>
            </a:r>
            <a:r>
              <a:rPr lang="en-US" sz="1800" dirty="0" err="1"/>
              <a:t>că</a:t>
            </a:r>
            <a:r>
              <a:rPr lang="en-US" sz="1800" dirty="0"/>
              <a:t> „</a:t>
            </a:r>
            <a:r>
              <a:rPr lang="en-US" sz="1800" i="1" dirty="0" err="1"/>
              <a:t>subzistența</a:t>
            </a:r>
            <a:r>
              <a:rPr lang="en-US" sz="1800" i="1" dirty="0"/>
              <a:t> </a:t>
            </a:r>
            <a:r>
              <a:rPr lang="en-US" sz="1800" i="1" dirty="0" err="1"/>
              <a:t>măsurilor</a:t>
            </a:r>
            <a:r>
              <a:rPr lang="en-US" sz="1800" i="1" dirty="0"/>
              <a:t> </a:t>
            </a:r>
            <a:r>
              <a:rPr lang="en-US" sz="1800" i="1" dirty="0" err="1"/>
              <a:t>asigurătorii</a:t>
            </a:r>
            <a:r>
              <a:rPr lang="en-US" sz="1800" i="1" dirty="0"/>
              <a:t> </a:t>
            </a:r>
            <a:r>
              <a:rPr lang="en-US" sz="1800" i="1" dirty="0" err="1"/>
              <a:t>pentru</a:t>
            </a:r>
            <a:r>
              <a:rPr lang="en-US" sz="1800" i="1" dirty="0"/>
              <a:t> o </a:t>
            </a:r>
            <a:r>
              <a:rPr lang="en-US" sz="1800" b="1" i="1" dirty="0" err="1"/>
              <a:t>durată</a:t>
            </a:r>
            <a:r>
              <a:rPr lang="en-US" sz="1800" b="1" i="1" dirty="0"/>
              <a:t> de 10 ani</a:t>
            </a:r>
            <a:r>
              <a:rPr lang="en-US" sz="1800" i="1" dirty="0"/>
              <a:t>, </a:t>
            </a:r>
            <a:r>
              <a:rPr lang="en-US" sz="1800" i="1" dirty="0" err="1"/>
              <a:t>durată</a:t>
            </a:r>
            <a:r>
              <a:rPr lang="en-US" sz="1800" i="1" dirty="0"/>
              <a:t> care nu </a:t>
            </a:r>
            <a:r>
              <a:rPr lang="en-US" sz="1800" i="1" dirty="0" err="1"/>
              <a:t>mai</a:t>
            </a:r>
            <a:r>
              <a:rPr lang="en-US" sz="1800" i="1" dirty="0"/>
              <a:t> </a:t>
            </a:r>
            <a:r>
              <a:rPr lang="en-US" sz="1800" i="1" dirty="0" err="1"/>
              <a:t>poate</a:t>
            </a:r>
            <a:r>
              <a:rPr lang="en-US" sz="1800" i="1" dirty="0"/>
              <a:t> fi </a:t>
            </a:r>
            <a:r>
              <a:rPr lang="en-US" sz="1800" i="1" dirty="0" err="1"/>
              <a:t>justificată</a:t>
            </a:r>
            <a:r>
              <a:rPr lang="en-US" sz="1800" i="1" dirty="0"/>
              <a:t> de </a:t>
            </a:r>
            <a:r>
              <a:rPr lang="en-US" sz="1800" i="1" dirty="0" err="1"/>
              <a:t>scopul</a:t>
            </a:r>
            <a:r>
              <a:rPr lang="en-US" sz="1800" i="1" dirty="0"/>
              <a:t> legitim </a:t>
            </a:r>
            <a:r>
              <a:rPr lang="en-US" sz="1800" i="1" dirty="0" err="1"/>
              <a:t>urmărit</a:t>
            </a:r>
            <a:r>
              <a:rPr lang="en-US" sz="1800" i="1" dirty="0"/>
              <a:t>, </a:t>
            </a:r>
            <a:r>
              <a:rPr lang="en-US" sz="1800" i="1" dirty="0" err="1"/>
              <a:t>respectiv</a:t>
            </a:r>
            <a:r>
              <a:rPr lang="en-US" sz="1800" i="1" dirty="0"/>
              <a:t> </a:t>
            </a:r>
            <a:r>
              <a:rPr lang="en-US" sz="1800" i="1" dirty="0" err="1"/>
              <a:t>garantarea</a:t>
            </a:r>
            <a:r>
              <a:rPr lang="en-US" sz="1800" i="1" dirty="0"/>
              <a:t> </a:t>
            </a:r>
            <a:r>
              <a:rPr lang="en-US" sz="1800" i="1" dirty="0" err="1"/>
              <a:t>executării</a:t>
            </a:r>
            <a:r>
              <a:rPr lang="en-US" sz="1800" i="1" dirty="0"/>
              <a:t> </a:t>
            </a:r>
            <a:r>
              <a:rPr lang="en-US" sz="1800" i="1" dirty="0" err="1"/>
              <a:t>unor</a:t>
            </a:r>
            <a:r>
              <a:rPr lang="en-US" sz="1800" i="1" dirty="0"/>
              <a:t> </a:t>
            </a:r>
            <a:r>
              <a:rPr lang="en-US" sz="1800" i="1" dirty="0" err="1"/>
              <a:t>eventuale</a:t>
            </a:r>
            <a:r>
              <a:rPr lang="en-US" sz="1800" i="1" dirty="0"/>
              <a:t> </a:t>
            </a:r>
            <a:r>
              <a:rPr lang="en-US" sz="1800" i="1" dirty="0" err="1"/>
              <a:t>creanţe</a:t>
            </a:r>
            <a:r>
              <a:rPr lang="en-US" sz="1800" dirty="0"/>
              <a:t>”</a:t>
            </a:r>
            <a:endParaRPr lang="ro-RO" sz="1800" dirty="0"/>
          </a:p>
          <a:p>
            <a:r>
              <a:rPr lang="en-US" b="1" dirty="0" err="1"/>
              <a:t>Lipsa</a:t>
            </a:r>
            <a:r>
              <a:rPr lang="en-US" b="1" dirty="0"/>
              <a:t> de </a:t>
            </a:r>
            <a:r>
              <a:rPr lang="en-US" b="1" dirty="0" err="1"/>
              <a:t>proportionalitate</a:t>
            </a:r>
            <a:r>
              <a:rPr lang="en-US" b="1" dirty="0"/>
              <a:t> in </a:t>
            </a:r>
            <a:r>
              <a:rPr lang="en-US" b="1" dirty="0" err="1"/>
              <a:t>cazul</a:t>
            </a:r>
            <a:r>
              <a:rPr lang="en-US" b="1" dirty="0"/>
              <a:t> </a:t>
            </a:r>
            <a:r>
              <a:rPr lang="en-US" b="1" dirty="0" err="1"/>
              <a:t>unor</a:t>
            </a:r>
            <a:r>
              <a:rPr lang="en-US" b="1" dirty="0"/>
              <a:t> </a:t>
            </a:r>
            <a:r>
              <a:rPr lang="en-US" b="1" dirty="0" err="1"/>
              <a:t>masuri</a:t>
            </a:r>
            <a:r>
              <a:rPr lang="en-US" b="1" dirty="0"/>
              <a:t> </a:t>
            </a:r>
            <a:r>
              <a:rPr lang="en-US" b="1" dirty="0" err="1"/>
              <a:t>asiguratorii</a:t>
            </a:r>
            <a:r>
              <a:rPr lang="en-US" b="1" dirty="0"/>
              <a:t> cu o </a:t>
            </a:r>
            <a:r>
              <a:rPr lang="en-US" b="1" dirty="0" err="1"/>
              <a:t>durata</a:t>
            </a:r>
            <a:r>
              <a:rPr lang="en-US" b="1" dirty="0"/>
              <a:t> de </a:t>
            </a:r>
            <a:r>
              <a:rPr lang="en-US" b="1" dirty="0" err="1"/>
              <a:t>peste</a:t>
            </a:r>
            <a:r>
              <a:rPr lang="en-US" b="1" dirty="0"/>
              <a:t> 10 ani. </a:t>
            </a:r>
            <a:r>
              <a:rPr lang="ro-RO" b="1" dirty="0"/>
              <a:t>(+ </a:t>
            </a:r>
            <a:r>
              <a:rPr lang="en-US" dirty="0" err="1"/>
              <a:t>instituite</a:t>
            </a:r>
            <a:r>
              <a:rPr lang="en-US" dirty="0"/>
              <a:t> </a:t>
            </a:r>
            <a:r>
              <a:rPr lang="en-US" dirty="0" err="1"/>
              <a:t>dupa</a:t>
            </a:r>
            <a:r>
              <a:rPr lang="en-US" dirty="0"/>
              <a:t> 10 ani de la data </a:t>
            </a:r>
            <a:r>
              <a:rPr lang="en-US" dirty="0" err="1"/>
              <a:t>epuizarii</a:t>
            </a:r>
            <a:r>
              <a:rPr lang="en-US" dirty="0"/>
              <a:t> </a:t>
            </a:r>
            <a:r>
              <a:rPr lang="en-US" dirty="0" err="1"/>
              <a:t>infractiunii</a:t>
            </a:r>
            <a:r>
              <a:rPr lang="ro-RO" dirty="0"/>
              <a:t>) </a:t>
            </a:r>
            <a:r>
              <a:rPr lang="en-US" i="1" dirty="0"/>
              <a:t>CAB s. I p, </a:t>
            </a:r>
            <a:r>
              <a:rPr lang="en-US" i="1" dirty="0" err="1"/>
              <a:t>d.p.</a:t>
            </a:r>
            <a:r>
              <a:rPr lang="en-US" i="1" dirty="0"/>
              <a:t> 204/</a:t>
            </a:r>
            <a:r>
              <a:rPr lang="en-US" b="1" i="1" dirty="0"/>
              <a:t>22.04.2025</a:t>
            </a:r>
            <a:endParaRPr lang="ro-RO" sz="1800" b="1" dirty="0"/>
          </a:p>
          <a:p>
            <a:r>
              <a:rPr lang="ro-RO" sz="1800" b="1" dirty="0">
                <a:solidFill>
                  <a:srgbClr val="FF0000"/>
                </a:solidFill>
              </a:rPr>
              <a:t>Trib. Buc. </a:t>
            </a:r>
            <a:r>
              <a:rPr lang="ro-RO" sz="1800" dirty="0"/>
              <a:t>înch. </a:t>
            </a:r>
            <a:r>
              <a:rPr lang="en-US" sz="2100" dirty="0"/>
              <a:t>24.06.2025</a:t>
            </a:r>
            <a:r>
              <a:rPr lang="ro-RO" sz="2100" dirty="0"/>
              <a:t>, menținută în contestație CAB 2 pen, dp 364/</a:t>
            </a:r>
            <a:r>
              <a:rPr lang="en-US" sz="2100" b="1" dirty="0"/>
              <a:t>17.07.2015</a:t>
            </a:r>
            <a:r>
              <a:rPr lang="ro-RO" sz="2100" b="1" dirty="0"/>
              <a:t> </a:t>
            </a:r>
            <a:r>
              <a:rPr lang="ro-RO" sz="2100" dirty="0"/>
              <a:t>...</a:t>
            </a:r>
            <a:r>
              <a:rPr lang="en-US" sz="2100" dirty="0"/>
              <a:t> a </a:t>
            </a:r>
            <a:r>
              <a:rPr lang="en-US" sz="2100" dirty="0" err="1"/>
              <a:t>fost</a:t>
            </a:r>
            <a:r>
              <a:rPr lang="en-US" sz="2100" dirty="0"/>
              <a:t> </a:t>
            </a:r>
            <a:r>
              <a:rPr lang="en-US" sz="2100" dirty="0" err="1"/>
              <a:t>depășită</a:t>
            </a:r>
            <a:r>
              <a:rPr lang="en-US" sz="2100" dirty="0"/>
              <a:t> </a:t>
            </a:r>
            <a:r>
              <a:rPr lang="en-US" sz="2100" dirty="0" err="1"/>
              <a:t>durata</a:t>
            </a:r>
            <a:r>
              <a:rPr lang="en-US" sz="2100" dirty="0"/>
              <a:t> </a:t>
            </a:r>
            <a:r>
              <a:rPr lang="en-US" sz="2100" dirty="0" err="1"/>
              <a:t>rezonabilă</a:t>
            </a:r>
            <a:r>
              <a:rPr lang="en-US" sz="2100" dirty="0"/>
              <a:t> </a:t>
            </a:r>
            <a:r>
              <a:rPr lang="en-US" sz="2100" dirty="0" err="1"/>
              <a:t>raportat</a:t>
            </a:r>
            <a:r>
              <a:rPr lang="en-US" sz="2100" dirty="0"/>
              <a:t> la </a:t>
            </a:r>
            <a:r>
              <a:rPr lang="en-US" sz="2100" dirty="0" err="1"/>
              <a:t>complexitatea</a:t>
            </a:r>
            <a:r>
              <a:rPr lang="en-US" sz="2100" dirty="0"/>
              <a:t> </a:t>
            </a:r>
            <a:r>
              <a:rPr lang="en-US" sz="2100" dirty="0" err="1"/>
              <a:t>cauzei</a:t>
            </a:r>
            <a:r>
              <a:rPr lang="en-US" sz="2100" dirty="0"/>
              <a:t>, </a:t>
            </a:r>
            <a:r>
              <a:rPr lang="en-US" sz="2100" dirty="0" err="1"/>
              <a:t>conduita</a:t>
            </a:r>
            <a:r>
              <a:rPr lang="en-US" sz="2100" dirty="0"/>
              <a:t> </a:t>
            </a:r>
            <a:r>
              <a:rPr lang="en-US" sz="2100" dirty="0" err="1"/>
              <a:t>inculpaților</a:t>
            </a:r>
            <a:r>
              <a:rPr lang="en-US" sz="2100" dirty="0"/>
              <a:t>, </a:t>
            </a:r>
            <a:r>
              <a:rPr lang="en-US" sz="2100" dirty="0" err="1"/>
              <a:t>instanța</a:t>
            </a:r>
            <a:r>
              <a:rPr lang="en-US" sz="2100" dirty="0"/>
              <a:t> </a:t>
            </a:r>
            <a:r>
              <a:rPr lang="en-US" sz="2100" dirty="0" err="1"/>
              <a:t>fiind</a:t>
            </a:r>
            <a:r>
              <a:rPr lang="en-US" sz="2100" dirty="0"/>
              <a:t> </a:t>
            </a:r>
            <a:r>
              <a:rPr lang="en-US" sz="2100" dirty="0" err="1"/>
              <a:t>sesizată</a:t>
            </a:r>
            <a:r>
              <a:rPr lang="en-US" sz="2100" dirty="0"/>
              <a:t> </a:t>
            </a:r>
            <a:r>
              <a:rPr lang="en-US" sz="2100" dirty="0" err="1"/>
              <a:t>după</a:t>
            </a:r>
            <a:r>
              <a:rPr lang="en-US" sz="2100" dirty="0"/>
              <a:t> </a:t>
            </a:r>
            <a:r>
              <a:rPr lang="en-US" sz="2100" b="1" dirty="0" err="1">
                <a:solidFill>
                  <a:srgbClr val="FF0000"/>
                </a:solidFill>
              </a:rPr>
              <a:t>aproximativ</a:t>
            </a:r>
            <a:r>
              <a:rPr lang="en-US" sz="2100" b="1" dirty="0">
                <a:solidFill>
                  <a:srgbClr val="FF0000"/>
                </a:solidFill>
              </a:rPr>
              <a:t> 6 ani </a:t>
            </a:r>
            <a:r>
              <a:rPr lang="en-US" sz="2100" dirty="0"/>
              <a:t>de la </a:t>
            </a:r>
            <a:r>
              <a:rPr lang="en-US" sz="2100" dirty="0" err="1"/>
              <a:t>instituirea</a:t>
            </a:r>
            <a:r>
              <a:rPr lang="en-US" sz="2100" dirty="0"/>
              <a:t> </a:t>
            </a:r>
            <a:r>
              <a:rPr lang="en-US" sz="2100" dirty="0" err="1"/>
              <a:t>măsurilor</a:t>
            </a:r>
            <a:r>
              <a:rPr lang="en-US" sz="2100" dirty="0"/>
              <a:t> </a:t>
            </a:r>
            <a:r>
              <a:rPr lang="en-US" sz="2100" dirty="0" err="1"/>
              <a:t>asiguratorii</a:t>
            </a:r>
            <a:r>
              <a:rPr lang="en-US" sz="2100" dirty="0"/>
              <a:t>. </a:t>
            </a:r>
            <a:r>
              <a:rPr lang="en-US" sz="2100" dirty="0" err="1"/>
              <a:t>În</a:t>
            </a:r>
            <a:r>
              <a:rPr lang="en-US" sz="2100" dirty="0"/>
              <a:t> </a:t>
            </a:r>
            <a:r>
              <a:rPr lang="en-US" sz="2100" dirty="0" err="1"/>
              <a:t>prezent</a:t>
            </a:r>
            <a:r>
              <a:rPr lang="en-US" sz="2100" dirty="0"/>
              <a:t>, </a:t>
            </a:r>
            <a:r>
              <a:rPr lang="en-US" sz="2100" dirty="0" err="1"/>
              <a:t>cauza</a:t>
            </a:r>
            <a:r>
              <a:rPr lang="en-US" sz="2100" dirty="0"/>
              <a:t> se </a:t>
            </a:r>
            <a:r>
              <a:rPr lang="en-US" sz="2100" dirty="0" err="1"/>
              <a:t>află</a:t>
            </a:r>
            <a:r>
              <a:rPr lang="en-US" sz="2100" dirty="0"/>
              <a:t> </a:t>
            </a:r>
            <a:r>
              <a:rPr lang="en-US" sz="2100" dirty="0" err="1"/>
              <a:t>în</a:t>
            </a:r>
            <a:r>
              <a:rPr lang="en-US" sz="2100" dirty="0"/>
              <a:t> </a:t>
            </a:r>
            <a:r>
              <a:rPr lang="en-US" sz="2100" dirty="0" err="1"/>
              <a:t>procedura</a:t>
            </a:r>
            <a:r>
              <a:rPr lang="en-US" sz="2100" dirty="0"/>
              <a:t> de </a:t>
            </a:r>
            <a:r>
              <a:rPr lang="en-US" sz="2100" dirty="0" err="1"/>
              <a:t>cameră</a:t>
            </a:r>
            <a:r>
              <a:rPr lang="en-US" sz="2100" dirty="0"/>
              <a:t> </a:t>
            </a:r>
            <a:r>
              <a:rPr lang="en-US" sz="2100" dirty="0" err="1"/>
              <a:t>preliminară</a:t>
            </a:r>
            <a:r>
              <a:rPr lang="ro-RO" sz="2100" dirty="0"/>
              <a:t> …</a:t>
            </a:r>
            <a:endParaRPr lang="en-US" sz="2100" dirty="0"/>
          </a:p>
          <a:p>
            <a:endParaRPr lang="ro-RO" sz="1800" dirty="0"/>
          </a:p>
          <a:p>
            <a:endParaRPr lang="ro-RO" sz="1800" dirty="0"/>
          </a:p>
        </p:txBody>
      </p:sp>
    </p:spTree>
    <p:extLst>
      <p:ext uri="{BB962C8B-B14F-4D97-AF65-F5344CB8AC3E}">
        <p14:creationId xmlns:p14="http://schemas.microsoft.com/office/powerpoint/2010/main" val="427738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42183-C1AD-A33C-48D1-2CF3643676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CCF80-2D2E-A6ED-41B3-85DC74BFF3D1}"/>
              </a:ext>
            </a:extLst>
          </p:cNvPr>
          <p:cNvSpPr>
            <a:spLocks noGrp="1"/>
          </p:cNvSpPr>
          <p:nvPr>
            <p:ph type="title"/>
          </p:nvPr>
        </p:nvSpPr>
        <p:spPr>
          <a:xfrm>
            <a:off x="838200" y="365125"/>
            <a:ext cx="10515600" cy="492125"/>
          </a:xfrm>
        </p:spPr>
        <p:txBody>
          <a:bodyPr>
            <a:normAutofit fontScale="90000"/>
          </a:bodyPr>
          <a:lstStyle/>
          <a:p>
            <a:pPr algn="ctr"/>
            <a:r>
              <a:rPr lang="ro-RO" sz="3200" b="1" dirty="0">
                <a:solidFill>
                  <a:srgbClr val="0070C0"/>
                </a:solidFill>
              </a:rPr>
              <a:t>Repere CEDO (contra României)</a:t>
            </a:r>
            <a:endParaRPr lang="en-US" sz="3200" b="1" dirty="0">
              <a:solidFill>
                <a:srgbClr val="0070C0"/>
              </a:solidFill>
            </a:endParaRPr>
          </a:p>
        </p:txBody>
      </p:sp>
      <p:sp>
        <p:nvSpPr>
          <p:cNvPr id="3" name="Content Placeholder 2">
            <a:extLst>
              <a:ext uri="{FF2B5EF4-FFF2-40B4-BE49-F238E27FC236}">
                <a16:creationId xmlns:a16="http://schemas.microsoft.com/office/drawing/2014/main" id="{CBB59354-62CF-F5E1-4AE6-65CFA717F1F6}"/>
              </a:ext>
            </a:extLst>
          </p:cNvPr>
          <p:cNvSpPr>
            <a:spLocks noGrp="1"/>
          </p:cNvSpPr>
          <p:nvPr>
            <p:ph idx="1"/>
          </p:nvPr>
        </p:nvSpPr>
        <p:spPr>
          <a:xfrm>
            <a:off x="838200" y="857250"/>
            <a:ext cx="10515600" cy="5635625"/>
          </a:xfrm>
        </p:spPr>
        <p:txBody>
          <a:bodyPr>
            <a:normAutofit fontScale="70000" lnSpcReduction="20000"/>
          </a:bodyPr>
          <a:lstStyle/>
          <a:p>
            <a:r>
              <a:rPr lang="ro-RO" dirty="0"/>
              <a:t>J</a:t>
            </a:r>
            <a:r>
              <a:rPr lang="en-US" dirty="0" err="1"/>
              <a:t>urisprudența</a:t>
            </a:r>
            <a:r>
              <a:rPr lang="en-US" dirty="0"/>
              <a:t> </a:t>
            </a:r>
            <a:r>
              <a:rPr lang="ro-RO" dirty="0"/>
              <a:t>CEDO = </a:t>
            </a:r>
            <a:r>
              <a:rPr lang="en-US" dirty="0" err="1"/>
              <a:t>instituirea</a:t>
            </a:r>
            <a:r>
              <a:rPr lang="en-US" dirty="0"/>
              <a:t> </a:t>
            </a:r>
            <a:r>
              <a:rPr lang="en-US" dirty="0" err="1"/>
              <a:t>măsurilor</a:t>
            </a:r>
            <a:r>
              <a:rPr lang="en-US" dirty="0"/>
              <a:t> </a:t>
            </a:r>
            <a:r>
              <a:rPr lang="en-US" dirty="0" err="1"/>
              <a:t>asiguratorii</a:t>
            </a:r>
            <a:r>
              <a:rPr lang="en-US" dirty="0"/>
              <a:t> </a:t>
            </a:r>
            <a:r>
              <a:rPr lang="en-US" dirty="0" err="1"/>
              <a:t>în</a:t>
            </a:r>
            <a:r>
              <a:rPr lang="en-US" dirty="0"/>
              <a:t> </a:t>
            </a:r>
            <a:r>
              <a:rPr lang="en-US" dirty="0" err="1"/>
              <a:t>cadrul</a:t>
            </a:r>
            <a:r>
              <a:rPr lang="en-US" dirty="0"/>
              <a:t> </a:t>
            </a:r>
            <a:r>
              <a:rPr lang="en-US" dirty="0" err="1"/>
              <a:t>procesului</a:t>
            </a:r>
            <a:r>
              <a:rPr lang="en-US" dirty="0"/>
              <a:t> penal </a:t>
            </a:r>
            <a:r>
              <a:rPr lang="en-US" dirty="0" err="1"/>
              <a:t>intră</a:t>
            </a:r>
            <a:r>
              <a:rPr lang="en-US" dirty="0"/>
              <a:t> sub </a:t>
            </a:r>
            <a:r>
              <a:rPr lang="en-US" dirty="0" err="1"/>
              <a:t>incidenţa</a:t>
            </a:r>
            <a:r>
              <a:rPr lang="en-US" dirty="0"/>
              <a:t> </a:t>
            </a:r>
            <a:r>
              <a:rPr lang="en-US" dirty="0" err="1"/>
              <a:t>celui</a:t>
            </a:r>
            <a:r>
              <a:rPr lang="en-US" dirty="0"/>
              <a:t> de-al </a:t>
            </a:r>
            <a:r>
              <a:rPr lang="en-US" dirty="0" err="1"/>
              <a:t>doilea</a:t>
            </a:r>
            <a:r>
              <a:rPr lang="en-US" dirty="0"/>
              <a:t> </a:t>
            </a:r>
            <a:r>
              <a:rPr lang="en-US" dirty="0" err="1"/>
              <a:t>paragraf</a:t>
            </a:r>
            <a:r>
              <a:rPr lang="en-US" dirty="0"/>
              <a:t> al art. 1 din </a:t>
            </a:r>
            <a:r>
              <a:rPr lang="en-US" dirty="0" err="1"/>
              <a:t>Protocolul</a:t>
            </a:r>
            <a:r>
              <a:rPr lang="en-US" dirty="0"/>
              <a:t> nr. 1</a:t>
            </a:r>
            <a:r>
              <a:rPr lang="ro-RO" dirty="0"/>
              <a:t>. „ </a:t>
            </a:r>
            <a:r>
              <a:rPr lang="en-US" b="1" dirty="0"/>
              <a:t>Credit Europe Leasing contra </a:t>
            </a:r>
            <a:r>
              <a:rPr lang="en-US" b="1" dirty="0" err="1"/>
              <a:t>României</a:t>
            </a:r>
            <a:r>
              <a:rPr lang="ro-RO" dirty="0"/>
              <a:t> c României (hot. 2020) 72. </a:t>
            </a:r>
            <a:r>
              <a:rPr lang="ro-RO" i="1" dirty="0"/>
              <a:t>Curtea reamintește că art. 1 din Protocolul nr. 1 prevede, mai presus de toate, că orice ingerință a unei autorități publice în exercitarea dreptului la respectarea bunurilor trebuie să se facă în condițiile prevăzute de lege: a doua teză a primului paragraf autorizează lipsirea de proprietate „în condițiile prevăzute de lege”; paragraful al doilea acordă statelor dreptul de reglementa folosința bunurilor prin adoptarea de „legi”. În plus, statul de drept, care este unul dintre principiile fundamentale ale unei societăți democratice, este inerent tuturor articolelor Convenției. Rezultă că necesitatea de a determina dacă a fost menținut un just echilibru între cerințele interesului general al comunității și cerința de a proteja drepturile fundamentale ale persoanei devine relevantă numai după ce s-a stabilit că ingerința contestată îndeplinea cerința de legalitate și nu era arbitrară [a se vedea Beyeler împotriva Italiei</a:t>
            </a:r>
            <a:r>
              <a:rPr lang="ro-RO" dirty="0"/>
              <a:t> ”</a:t>
            </a:r>
          </a:p>
          <a:p>
            <a:r>
              <a:rPr lang="ro-RO" dirty="0"/>
              <a:t>Nu sunt incidente disp art.6 CEDO: Cernea c României = 8 ani, Călin c României = 10 ani, Căpățână c României, </a:t>
            </a:r>
            <a:r>
              <a:rPr lang="en-US" dirty="0"/>
              <a:t>Mladin c </a:t>
            </a:r>
            <a:r>
              <a:rPr lang="en-US" dirty="0" err="1"/>
              <a:t>României</a:t>
            </a:r>
            <a:r>
              <a:rPr lang="en-US" dirty="0"/>
              <a:t> </a:t>
            </a:r>
            <a:r>
              <a:rPr lang="ro-RO" dirty="0"/>
              <a:t>= </a:t>
            </a:r>
            <a:r>
              <a:rPr lang="en-US" dirty="0"/>
              <a:t>4 ani 10 </a:t>
            </a:r>
            <a:r>
              <a:rPr lang="en-US" dirty="0" err="1"/>
              <a:t>luni</a:t>
            </a:r>
            <a:r>
              <a:rPr lang="en-US" dirty="0"/>
              <a:t> proportional!</a:t>
            </a:r>
            <a:r>
              <a:rPr lang="ro-RO" dirty="0"/>
              <a:t>, Iordăchescu c României = 6 ani proportional!</a:t>
            </a:r>
            <a:endParaRPr lang="en-US" dirty="0"/>
          </a:p>
          <a:p>
            <a:r>
              <a:rPr lang="ro-RO" dirty="0"/>
              <a:t>Cernatescu c României;</a:t>
            </a:r>
          </a:p>
          <a:p>
            <a:r>
              <a:rPr lang="en-US" b="1" dirty="0"/>
              <a:t>Credit Europe Leasing contra </a:t>
            </a:r>
            <a:r>
              <a:rPr lang="en-US" b="1" dirty="0" err="1"/>
              <a:t>României</a:t>
            </a:r>
            <a:r>
              <a:rPr lang="ro-RO" dirty="0"/>
              <a:t> c României (hot. 2020): durata 8 ani = </a:t>
            </a:r>
            <a:r>
              <a:rPr lang="en-US" b="1" dirty="0" err="1"/>
              <a:t>sarcină</a:t>
            </a:r>
            <a:r>
              <a:rPr lang="en-US" b="1" dirty="0"/>
              <a:t> </a:t>
            </a:r>
            <a:r>
              <a:rPr lang="en-US" b="1" dirty="0" err="1"/>
              <a:t>excesivă</a:t>
            </a:r>
            <a:r>
              <a:rPr lang="en-US" dirty="0"/>
              <a:t>, </a:t>
            </a:r>
            <a:r>
              <a:rPr lang="en-US" dirty="0" err="1"/>
              <a:t>având</a:t>
            </a:r>
            <a:r>
              <a:rPr lang="en-US" dirty="0"/>
              <a:t> </a:t>
            </a:r>
            <a:r>
              <a:rPr lang="en-US" dirty="0" err="1"/>
              <a:t>în</a:t>
            </a:r>
            <a:r>
              <a:rPr lang="en-US" dirty="0"/>
              <a:t> </a:t>
            </a:r>
            <a:r>
              <a:rPr lang="en-US" dirty="0" err="1"/>
              <a:t>vedere</a:t>
            </a:r>
            <a:r>
              <a:rPr lang="en-US" dirty="0"/>
              <a:t> </a:t>
            </a:r>
            <a:r>
              <a:rPr lang="en-US" dirty="0" err="1"/>
              <a:t>valoarea</a:t>
            </a:r>
            <a:r>
              <a:rPr lang="en-US" dirty="0"/>
              <a:t> </a:t>
            </a:r>
            <a:r>
              <a:rPr lang="en-US" dirty="0" err="1"/>
              <a:t>sumei</a:t>
            </a:r>
            <a:r>
              <a:rPr lang="en-US" dirty="0"/>
              <a:t> </a:t>
            </a:r>
            <a:r>
              <a:rPr lang="en-US" dirty="0" err="1"/>
              <a:t>indisponibilizate</a:t>
            </a:r>
            <a:r>
              <a:rPr lang="en-US" dirty="0"/>
              <a:t> </a:t>
            </a:r>
            <a:r>
              <a:rPr lang="en-US" dirty="0" err="1"/>
              <a:t>și</a:t>
            </a:r>
            <a:r>
              <a:rPr lang="en-US" dirty="0"/>
              <a:t> </a:t>
            </a:r>
            <a:r>
              <a:rPr lang="en-US" dirty="0" err="1"/>
              <a:t>imposibilitatea</a:t>
            </a:r>
            <a:r>
              <a:rPr lang="en-US" dirty="0"/>
              <a:t> </a:t>
            </a:r>
            <a:r>
              <a:rPr lang="en-US" dirty="0" err="1"/>
              <a:t>contestării</a:t>
            </a:r>
            <a:r>
              <a:rPr lang="en-US" dirty="0"/>
              <a:t> </a:t>
            </a:r>
            <a:r>
              <a:rPr lang="en-US" dirty="0" err="1"/>
              <a:t>măsurii</a:t>
            </a:r>
            <a:r>
              <a:rPr lang="en-US" dirty="0"/>
              <a:t> </a:t>
            </a:r>
            <a:r>
              <a:rPr lang="en-US" dirty="0" err="1"/>
              <a:t>asigurătorii</a:t>
            </a:r>
            <a:r>
              <a:rPr lang="en-US" dirty="0"/>
              <a:t>.</a:t>
            </a:r>
          </a:p>
          <a:p>
            <a:r>
              <a:rPr lang="en-US" b="1" dirty="0" err="1"/>
              <a:t>Cauza</a:t>
            </a:r>
            <a:r>
              <a:rPr lang="en-US" b="1" dirty="0"/>
              <a:t> </a:t>
            </a:r>
            <a:r>
              <a:rPr lang="en-US" b="1" dirty="0" err="1"/>
              <a:t>Wellane</a:t>
            </a:r>
            <a:r>
              <a:rPr lang="en-US" b="1" dirty="0"/>
              <a:t> Limited contra </a:t>
            </a:r>
            <a:r>
              <a:rPr lang="en-US" b="1" dirty="0" err="1"/>
              <a:t>României</a:t>
            </a:r>
            <a:r>
              <a:rPr lang="en-US" dirty="0"/>
              <a:t> </a:t>
            </a:r>
            <a:r>
              <a:rPr lang="ro-RO" dirty="0"/>
              <a:t>(hot.2021): durata</a:t>
            </a:r>
            <a:r>
              <a:rPr lang="en-US" b="1" dirty="0"/>
              <a:t> </a:t>
            </a:r>
            <a:r>
              <a:rPr lang="en-US" b="1" dirty="0" err="1"/>
              <a:t>patru</a:t>
            </a:r>
            <a:r>
              <a:rPr lang="en-US" b="1" dirty="0"/>
              <a:t> ani </a:t>
            </a:r>
            <a:r>
              <a:rPr lang="en-US" b="1" dirty="0" err="1"/>
              <a:t>și</a:t>
            </a:r>
            <a:r>
              <a:rPr lang="en-US" b="1" dirty="0"/>
              <a:t> </a:t>
            </a:r>
            <a:r>
              <a:rPr lang="en-US" b="1" dirty="0" err="1"/>
              <a:t>cinci</a:t>
            </a:r>
            <a:r>
              <a:rPr lang="en-US" b="1" dirty="0"/>
              <a:t> </a:t>
            </a:r>
            <a:r>
              <a:rPr lang="en-US" b="1" dirty="0" err="1"/>
              <a:t>luni</a:t>
            </a:r>
            <a:r>
              <a:rPr lang="en-US" b="1" dirty="0"/>
              <a:t> </a:t>
            </a:r>
            <a:r>
              <a:rPr lang="ro-RO" b="1" dirty="0"/>
              <a:t>+ </a:t>
            </a:r>
            <a:r>
              <a:rPr lang="en-US" dirty="0" err="1"/>
              <a:t>alte</a:t>
            </a:r>
            <a:r>
              <a:rPr lang="en-US" dirty="0"/>
              <a:t> </a:t>
            </a:r>
            <a:r>
              <a:rPr lang="en-US" dirty="0" err="1"/>
              <a:t>elemente</a:t>
            </a:r>
            <a:r>
              <a:rPr lang="en-US" dirty="0"/>
              <a:t> (</a:t>
            </a:r>
            <a:r>
              <a:rPr lang="en-US" dirty="0" err="1"/>
              <a:t>valoarea</a:t>
            </a:r>
            <a:r>
              <a:rPr lang="en-US" dirty="0"/>
              <a:t> </a:t>
            </a:r>
            <a:r>
              <a:rPr lang="en-US" dirty="0" err="1"/>
              <a:t>bunurilor</a:t>
            </a:r>
            <a:r>
              <a:rPr lang="en-US" dirty="0"/>
              <a:t> </a:t>
            </a:r>
            <a:r>
              <a:rPr lang="en-US" dirty="0" err="1"/>
              <a:t>sechestrate</a:t>
            </a:r>
            <a:r>
              <a:rPr lang="en-US" dirty="0"/>
              <a:t> </a:t>
            </a:r>
            <a:r>
              <a:rPr lang="en-US" dirty="0" err="1"/>
              <a:t>și</a:t>
            </a:r>
            <a:r>
              <a:rPr lang="en-US" dirty="0"/>
              <a:t> </a:t>
            </a:r>
            <a:r>
              <a:rPr lang="en-US" dirty="0" err="1"/>
              <a:t>imposibilitatea</a:t>
            </a:r>
            <a:r>
              <a:rPr lang="en-US" dirty="0"/>
              <a:t> </a:t>
            </a:r>
            <a:r>
              <a:rPr lang="en-US" dirty="0" err="1"/>
              <a:t>contestării</a:t>
            </a:r>
            <a:r>
              <a:rPr lang="en-US" dirty="0"/>
              <a:t>) </a:t>
            </a:r>
            <a:r>
              <a:rPr lang="ro-RO" dirty="0"/>
              <a:t>= </a:t>
            </a:r>
            <a:r>
              <a:rPr lang="en-US" dirty="0" err="1"/>
              <a:t>încălcarea</a:t>
            </a:r>
            <a:r>
              <a:rPr lang="en-US" dirty="0"/>
              <a:t> art. 1 din Prot</a:t>
            </a:r>
            <a:r>
              <a:rPr lang="ro-RO" dirty="0"/>
              <a:t>ocol</a:t>
            </a:r>
            <a:r>
              <a:rPr lang="en-US" dirty="0"/>
              <a:t> nr. 1 </a:t>
            </a:r>
            <a:r>
              <a:rPr lang="ro-RO" dirty="0"/>
              <a:t>CEDO.</a:t>
            </a:r>
            <a:endParaRPr lang="en-US" dirty="0"/>
          </a:p>
          <a:p>
            <a:endParaRPr lang="en-US" dirty="0"/>
          </a:p>
          <a:p>
            <a:endParaRPr lang="en-US" dirty="0"/>
          </a:p>
        </p:txBody>
      </p:sp>
    </p:spTree>
    <p:extLst>
      <p:ext uri="{BB962C8B-B14F-4D97-AF65-F5344CB8AC3E}">
        <p14:creationId xmlns:p14="http://schemas.microsoft.com/office/powerpoint/2010/main" val="3473216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5217</TotalTime>
  <Words>6801</Words>
  <Application>Microsoft Office PowerPoint</Application>
  <PresentationFormat>Widescreen</PresentationFormat>
  <Paragraphs>184</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Arial Black</vt:lpstr>
      <vt:lpstr>Calibri</vt:lpstr>
      <vt:lpstr>Calibri Light</vt:lpstr>
      <vt:lpstr>Office Theme</vt:lpstr>
      <vt:lpstr>Baroul București Programul de pregătire profesională   Soluții de actualitate privind măsurile asiguratorii în procesul penal și argumentarea lor  28 iulie 2025 </vt:lpstr>
      <vt:lpstr>Scurt istoric. Vechiul/noul Cpp. Modificari (recente)</vt:lpstr>
      <vt:lpstr>Modificări - Legea 70/2025</vt:lpstr>
      <vt:lpstr>Cererile de luare/extindere a măsurilor asiguratorii</vt:lpstr>
      <vt:lpstr>Contestarea/verificarea măsurilor asiguratorii. Cadru procesual</vt:lpstr>
      <vt:lpstr>Verificarea. Încetarea de drept a măsurilor asiguratorii (I)</vt:lpstr>
      <vt:lpstr>Verificarea. Încetarea de drept a măsurilor asiguratorii (II)</vt:lpstr>
      <vt:lpstr>Verificarea proporționalității măsurilor asiguratorii</vt:lpstr>
      <vt:lpstr>Repere CEDO (contra României)</vt:lpstr>
      <vt:lpstr>Repere CEDO (contra altor țări)</vt:lpstr>
      <vt:lpstr>Obligativitate și proporționalitate</vt:lpstr>
      <vt:lpstr>Obligativitate (exemplu)</vt:lpstr>
      <vt:lpstr>Momente de instituire a măsurilor asiguratorii</vt:lpstr>
      <vt:lpstr>CCR</vt:lpstr>
      <vt:lpstr>Sechestre și/sau popriri, conturi/bunuri</vt:lpstr>
      <vt:lpstr>Modificarea măsurilor asiguratorii</vt:lpstr>
      <vt:lpstr>Ipoteza clasării / încetării procesului penal / nesoluționării acțiunii civile</vt:lpstr>
      <vt:lpstr>“Conflictul” cu executările silite civile/fiscale</vt:lpstr>
      <vt:lpstr>Sechestru penal vs insolvență</vt:lpstr>
      <vt:lpstr>Sechestru penal vs insolvență (exemplu)</vt:lpstr>
      <vt:lpstr>Aplicarea dispozițiilor completatoare ale C.PR.CIV</vt:lpstr>
      <vt:lpstr>Limitarea drepturilor asupra bunurilor sechestrate</vt:lpstr>
      <vt:lpstr>Limitarea măsurilor asiguratorii 2/3 din venituri periodice (C.pr.civ.)</vt:lpstr>
      <vt:lpstr>Măsuri asiguratorii – acțiuni/părți sociale/prime emisiune</vt:lpstr>
      <vt:lpstr>Măsuri asiguratorii pe autoturisme</vt:lpstr>
      <vt:lpstr>Măsuri asiguratorii cheltuieli judiciare</vt:lpstr>
      <vt:lpstr>Valoarea bunurilor sechestrate și prejudiciul/valoarea de confiscat</vt:lpstr>
      <vt:lpstr>Titularul dr. de proprietate asupra bunurilor sechestrate (I)</vt:lpstr>
      <vt:lpstr>Titularul dr. de proprietate asupra bunurilor sechestrate (II)</vt:lpstr>
      <vt:lpstr>Titularul dr. de proprietate asupra bunurilor sechestrate (III)</vt:lpstr>
      <vt:lpstr>Daunele morale și măsurile asiguratorii</vt:lpstr>
      <vt:lpstr>Sustragerea de sub sechestru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Danut</dc:creator>
  <cp:lastModifiedBy>Mihnea</cp:lastModifiedBy>
  <cp:revision>114</cp:revision>
  <dcterms:created xsi:type="dcterms:W3CDTF">2025-07-17T15:49:43Z</dcterms:created>
  <dcterms:modified xsi:type="dcterms:W3CDTF">2025-07-27T14:48:16Z</dcterms:modified>
</cp:coreProperties>
</file>