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31"/>
  </p:notesMasterIdLst>
  <p:handoutMasterIdLst>
    <p:handoutMasterId r:id="rId32"/>
  </p:handoutMasterIdLst>
  <p:sldIdLst>
    <p:sldId id="364" r:id="rId2"/>
    <p:sldId id="1186" r:id="rId3"/>
    <p:sldId id="1203" r:id="rId4"/>
    <p:sldId id="1213" r:id="rId5"/>
    <p:sldId id="1214" r:id="rId6"/>
    <p:sldId id="1215" r:id="rId7"/>
    <p:sldId id="1216" r:id="rId8"/>
    <p:sldId id="1237" r:id="rId9"/>
    <p:sldId id="1217" r:id="rId10"/>
    <p:sldId id="1218" r:id="rId11"/>
    <p:sldId id="1219" r:id="rId12"/>
    <p:sldId id="1220" r:id="rId13"/>
    <p:sldId id="1221" r:id="rId14"/>
    <p:sldId id="1223" r:id="rId15"/>
    <p:sldId id="1224" r:id="rId16"/>
    <p:sldId id="1225" r:id="rId17"/>
    <p:sldId id="1226" r:id="rId18"/>
    <p:sldId id="1227" r:id="rId19"/>
    <p:sldId id="1228" r:id="rId20"/>
    <p:sldId id="1229" r:id="rId21"/>
    <p:sldId id="1230" r:id="rId22"/>
    <p:sldId id="1232" r:id="rId23"/>
    <p:sldId id="1233" r:id="rId24"/>
    <p:sldId id="1234" r:id="rId25"/>
    <p:sldId id="1235" r:id="rId26"/>
    <p:sldId id="1236" r:id="rId27"/>
    <p:sldId id="1212" r:id="rId28"/>
    <p:sldId id="1222" r:id="rId29"/>
    <p:sldId id="1165" r:id="rId30"/>
  </p:sldIdLst>
  <p:sldSz cx="24384000" cy="13716000"/>
  <p:notesSz cx="7010400" cy="92964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1pPr>
    <a:lvl2pPr marL="0" marR="0" indent="22860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2pPr>
    <a:lvl3pPr marL="0" marR="0" indent="45720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3pPr>
    <a:lvl4pPr marL="0" marR="0" indent="68580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4pPr>
    <a:lvl5pPr marL="0" marR="0" indent="91440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5pPr>
    <a:lvl6pPr marL="0" marR="0" indent="114300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6pPr>
    <a:lvl7pPr marL="0" marR="0" indent="137160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7pPr>
    <a:lvl8pPr marL="0" marR="0" indent="160020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8pPr>
    <a:lvl9pPr marL="0" marR="0" indent="182880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a Diaconescu" initials="AD" lastIdx="1" clrIdx="0">
    <p:extLst>
      <p:ext uri="{19B8F6BF-5375-455C-9EA6-DF929625EA0E}">
        <p15:presenceInfo xmlns:p15="http://schemas.microsoft.com/office/powerpoint/2012/main" userId="S::anda_diaconescu@birisgoran.ro::f89bec1a-bd19-4611-80ab-eb821e3c4d4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3A3"/>
    <a:srgbClr val="FF0033"/>
    <a:srgbClr val="FF9797"/>
    <a:srgbClr val="FDA399"/>
    <a:srgbClr val="001B66"/>
    <a:srgbClr val="3A65F2"/>
    <a:srgbClr val="ED8A3F"/>
    <a:srgbClr val="D1FBE1"/>
    <a:srgbClr val="EDF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C3C2611-4C71-4FC5-86AE-919BDF0F9419}">
  <a:tblStyle styleId="{8F44A2F1-9E1F-4B54-A3A2-5F16C0AD49E2}" styleName="">
    <a:tblBg/>
    <a:wholeTbl>
      <a:tcTxStyle b="on" i="off">
        <a:fontRef idx="minor">
          <a:srgbClr val="656D78"/>
        </a:fontRef>
        <a:srgbClr val="656D78"/>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inor">
          <a:srgbClr val="656D78"/>
        </a:fontRef>
        <a:srgbClr val="656D78"/>
      </a:tcTxStyle>
      <a:tcStyle>
        <a:tcBdr>
          <a:left>
            <a:ln w="12700" cap="flat">
              <a:noFill/>
              <a:miter lim="400000"/>
            </a:ln>
          </a:left>
          <a:right>
            <a:ln w="6350" cap="flat">
              <a:solidFill>
                <a:srgbClr val="929292"/>
              </a:solidFill>
              <a:prstDash val="solid"/>
              <a:miter lim="400000"/>
            </a:ln>
          </a:right>
          <a:top>
            <a:ln w="12700" cap="flat">
              <a:noFill/>
              <a:miter lim="400000"/>
            </a:ln>
          </a:top>
          <a:bottom>
            <a:ln w="12700" cap="flat">
              <a:noFill/>
              <a:miter lim="400000"/>
            </a:ln>
          </a:bottom>
          <a:insideH>
            <a:ln w="12700" cap="flat">
              <a:noFill/>
              <a:miter lim="400000"/>
            </a:ln>
          </a:insideH>
          <a:insideV>
            <a:ln w="6350" cap="flat">
              <a:solidFill>
                <a:srgbClr val="929292"/>
              </a:solidFill>
              <a:prstDash val="solid"/>
              <a:miter lim="400000"/>
            </a:ln>
          </a:insideV>
        </a:tcBdr>
        <a:fill>
          <a:solidFill>
            <a:srgbClr val="636D79"/>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656D78"/>
        </a:fontRef>
        <a:srgbClr val="656D78"/>
      </a:tcTxStyle>
      <a:tcStyle>
        <a:tcBdr>
          <a:left>
            <a:ln w="12700" cap="flat">
              <a:noFill/>
              <a:miter lim="400000"/>
            </a:ln>
          </a:left>
          <a:right>
            <a:ln w="12700" cap="flat">
              <a:noFill/>
              <a:miter lim="400000"/>
            </a:ln>
          </a:right>
          <a:top>
            <a:ln w="12700" cap="flat">
              <a:noFill/>
              <a:miter lim="400000"/>
            </a:ln>
          </a:top>
          <a:bottom>
            <a:ln w="38100" cap="flat">
              <a:solidFill>
                <a:srgbClr val="FFFFFF"/>
              </a:solidFill>
              <a:prstDash val="solid"/>
              <a:miter lim="400000"/>
            </a:ln>
          </a:bottom>
          <a:insideH>
            <a:ln w="12700" cap="flat">
              <a:noFill/>
              <a:miter lim="400000"/>
            </a:ln>
          </a:insideH>
          <a:insideV>
            <a:ln w="12700" cap="flat">
              <a:noFill/>
              <a:miter lim="400000"/>
            </a:ln>
          </a:insideV>
        </a:tcBdr>
        <a:fill>
          <a:solidFill>
            <a:srgbClr val="2966FB"/>
          </a:solidFill>
        </a:fill>
      </a:tcStyle>
    </a:firstRow>
  </a:tblStyle>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07"/>
    <p:restoredTop sz="92970" autoAdjust="0"/>
  </p:normalViewPr>
  <p:slideViewPr>
    <p:cSldViewPr snapToGrid="0" snapToObjects="1">
      <p:cViewPr varScale="1">
        <p:scale>
          <a:sx n="54" d="100"/>
          <a:sy n="54" d="100"/>
        </p:scale>
        <p:origin x="43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D432B6-8C6D-7CC1-FA37-8C5A1C6A4F76}"/>
              </a:ext>
            </a:extLst>
          </p:cNvPr>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a:lvl1pPr>
          </a:lstStyle>
          <a:p>
            <a:endParaRPr lang="ro-RO"/>
          </a:p>
        </p:txBody>
      </p:sp>
      <p:sp>
        <p:nvSpPr>
          <p:cNvPr id="3" name="Date Placeholder 2">
            <a:extLst>
              <a:ext uri="{FF2B5EF4-FFF2-40B4-BE49-F238E27FC236}">
                <a16:creationId xmlns:a16="http://schemas.microsoft.com/office/drawing/2014/main" id="{AA109DA4-6F38-A58F-2353-78DE5C5EC24B}"/>
              </a:ext>
            </a:extLst>
          </p:cNvPr>
          <p:cNvSpPr>
            <a:spLocks noGrp="1"/>
          </p:cNvSpPr>
          <p:nvPr>
            <p:ph type="dt" sz="quarter" idx="1"/>
          </p:nvPr>
        </p:nvSpPr>
        <p:spPr>
          <a:xfrm>
            <a:off x="3970159" y="0"/>
            <a:ext cx="3038604" cy="465341"/>
          </a:xfrm>
          <a:prstGeom prst="rect">
            <a:avLst/>
          </a:prstGeom>
        </p:spPr>
        <p:txBody>
          <a:bodyPr vert="horz" lIns="91440" tIns="45720" rIns="91440" bIns="45720" rtlCol="0"/>
          <a:lstStyle>
            <a:lvl1pPr algn="r">
              <a:defRPr sz="1200"/>
            </a:lvl1pPr>
          </a:lstStyle>
          <a:p>
            <a:fld id="{F41D083E-1EB1-4DB6-BC8D-7E75D2B9C2AC}" type="datetimeFigureOut">
              <a:rPr lang="ro-RO" smtClean="0"/>
              <a:t>01.09.2025</a:t>
            </a:fld>
            <a:endParaRPr lang="ro-RO"/>
          </a:p>
        </p:txBody>
      </p:sp>
      <p:sp>
        <p:nvSpPr>
          <p:cNvPr id="4" name="Footer Placeholder 3">
            <a:extLst>
              <a:ext uri="{FF2B5EF4-FFF2-40B4-BE49-F238E27FC236}">
                <a16:creationId xmlns:a16="http://schemas.microsoft.com/office/drawing/2014/main" id="{55322D5F-7CE0-D161-CF20-8B8E6302B4E3}"/>
              </a:ext>
            </a:extLst>
          </p:cNvPr>
          <p:cNvSpPr>
            <a:spLocks noGrp="1"/>
          </p:cNvSpPr>
          <p:nvPr>
            <p:ph type="ftr" sz="quarter" idx="2"/>
          </p:nvPr>
        </p:nvSpPr>
        <p:spPr>
          <a:xfrm>
            <a:off x="0" y="8831059"/>
            <a:ext cx="3038604" cy="465341"/>
          </a:xfrm>
          <a:prstGeom prst="rect">
            <a:avLst/>
          </a:prstGeom>
        </p:spPr>
        <p:txBody>
          <a:bodyPr vert="horz" lIns="91440" tIns="45720" rIns="91440" bIns="45720" rtlCol="0" anchor="b"/>
          <a:lstStyle>
            <a:lvl1pPr algn="l">
              <a:defRPr sz="1200"/>
            </a:lvl1pPr>
          </a:lstStyle>
          <a:p>
            <a:endParaRPr lang="ro-RO"/>
          </a:p>
        </p:txBody>
      </p:sp>
      <p:sp>
        <p:nvSpPr>
          <p:cNvPr id="5" name="Slide Number Placeholder 4">
            <a:extLst>
              <a:ext uri="{FF2B5EF4-FFF2-40B4-BE49-F238E27FC236}">
                <a16:creationId xmlns:a16="http://schemas.microsoft.com/office/drawing/2014/main" id="{E209647B-5F63-E6C9-6691-22AF1998BAB8}"/>
              </a:ext>
            </a:extLst>
          </p:cNvPr>
          <p:cNvSpPr>
            <a:spLocks noGrp="1"/>
          </p:cNvSpPr>
          <p:nvPr>
            <p:ph type="sldNum" sz="quarter" idx="3"/>
          </p:nvPr>
        </p:nvSpPr>
        <p:spPr>
          <a:xfrm>
            <a:off x="3970159" y="8831059"/>
            <a:ext cx="3038604" cy="465341"/>
          </a:xfrm>
          <a:prstGeom prst="rect">
            <a:avLst/>
          </a:prstGeom>
        </p:spPr>
        <p:txBody>
          <a:bodyPr vert="horz" lIns="91440" tIns="45720" rIns="91440" bIns="45720" rtlCol="0" anchor="b"/>
          <a:lstStyle>
            <a:lvl1pPr algn="r">
              <a:defRPr sz="1200"/>
            </a:lvl1pPr>
          </a:lstStyle>
          <a:p>
            <a:fld id="{78B64A3A-4BBA-4B4B-BBD2-C76FE783B034}" type="slidenum">
              <a:rPr lang="ro-RO" smtClean="0"/>
              <a:t>‹#›</a:t>
            </a:fld>
            <a:endParaRPr lang="ro-RO"/>
          </a:p>
        </p:txBody>
      </p:sp>
    </p:spTree>
    <p:extLst>
      <p:ext uri="{BB962C8B-B14F-4D97-AF65-F5344CB8AC3E}">
        <p14:creationId xmlns:p14="http://schemas.microsoft.com/office/powerpoint/2010/main" val="157948192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hape 17"/>
          <p:cNvSpPr>
            <a:spLocks noGrp="1" noRot="1" noChangeAspect="1"/>
          </p:cNvSpPr>
          <p:nvPr>
            <p:ph type="sldImg"/>
          </p:nvPr>
        </p:nvSpPr>
        <p:spPr>
          <a:xfrm>
            <a:off x="406400" y="696913"/>
            <a:ext cx="6197600" cy="3486150"/>
          </a:xfrm>
          <a:prstGeom prst="rect">
            <a:avLst/>
          </a:prstGeom>
        </p:spPr>
        <p:txBody>
          <a:bodyPr/>
          <a:lstStyle/>
          <a:p>
            <a:endParaRPr dirty="0"/>
          </a:p>
        </p:txBody>
      </p:sp>
      <p:sp>
        <p:nvSpPr>
          <p:cNvPr id="18" name="Shape 18"/>
          <p:cNvSpPr>
            <a:spLocks noGrp="1"/>
          </p:cNvSpPr>
          <p:nvPr>
            <p:ph type="body" sz="quarter" idx="1"/>
          </p:nvPr>
        </p:nvSpPr>
        <p:spPr>
          <a:xfrm>
            <a:off x="934721" y="4415790"/>
            <a:ext cx="5140960" cy="4183380"/>
          </a:xfrm>
          <a:prstGeom prst="rect">
            <a:avLst/>
          </a:prstGeom>
        </p:spPr>
        <p:txBody>
          <a:bodyPr/>
          <a:lstStyle/>
          <a:p>
            <a:endParaRPr/>
          </a:p>
        </p:txBody>
      </p:sp>
    </p:spTree>
  </p:cSld>
  <p:clrMap bg1="lt1" tx1="dk1" bg2="lt2" tx2="dk2" accent1="accent1" accent2="accent2" accent3="accent3" accent4="accent4" accent5="accent5" accent6="accent6" hlink="hlink" folHlink="folHlink"/>
  <p:hf hdr="0" dt="0"/>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365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AA305-7FC5-B7EE-3DAA-EAC73E39AE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56E43D-6E40-49A0-24C2-B6DBBDC7A145}"/>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CFB20EC-C06C-9D82-5184-D12342C3F04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6545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28500-5C02-4540-D84E-11926076CE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083439-1A4F-5163-65C0-FBFAE4A76972}"/>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BBFBAFE0-E4B9-3255-08F4-FFC96134B80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674341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DDB84-D09D-8B3A-A2A0-B1A59A8357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80EBFD-B52C-E6E3-37AE-19658B754DD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856D8DF3-73BB-2104-D4DD-9846FE157E1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7058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19AF6-4C84-6B9B-BA70-74E2971E23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8F24AC-7B28-B0BC-1EFE-A3B0A933037A}"/>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986DCED0-0F74-420E-47CD-DB2604F2FB4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04737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DEA2B-A423-5468-22EC-6A277A589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1A0D96-13C5-DB3A-7C85-5DE802641EE1}"/>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30BBBF5-630C-D447-ED36-3C6230895C9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635349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3F145-B73C-140E-ABF3-EBE88B7210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C9922A-A80D-3AD6-0956-6066DD7944E9}"/>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35B2898-B2A1-E357-4CB0-3CFEF85C837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340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08D38-86DD-5659-D22C-BFA1B3C73C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D24853-2C63-A005-FB4A-83A1C419EFB9}"/>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947ECF5A-4D45-40B1-D819-D761D35B272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811079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E705F-8884-5C2E-53D4-9163D28B3A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B18199-5297-6651-5B56-16CB52AB7401}"/>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44D47B55-D98D-3AC6-4B22-56D2A91BD53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62407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6C9F1-861E-17E6-6739-80E2163D69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A90E0A-EA41-A114-146E-23FDC3117E69}"/>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920EE04A-6D60-5790-AFC2-77C90FEDC4C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641044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AC2EF-336C-AB3C-DC11-F4447EDBF8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638DCE-7ADA-A290-552C-981DBF630780}"/>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DA4665C-8CEB-9655-98D0-2E2FD47043C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37200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729894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CFF49-5631-4C60-2A18-683CA47BCB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AD8338-0549-6215-1A3D-BA67441BD06D}"/>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F5C0EBDC-8114-6E78-CE75-AECFA389143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694712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002FF-C6F0-C992-8B16-A7227FD197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E43129-076C-A68B-1941-4FD4301C2759}"/>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2974D75-D658-2D24-829D-F0ECF94A810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664550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D6312-4A1F-73B3-B772-347E39CAC9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C054C-75A1-9027-C769-35AB8089567E}"/>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BB64695E-31DA-7731-DBD3-0A21C5DDF3B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237684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04C87-8CDE-A0AA-E2C3-CBA444C217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65688D-C101-46B0-D78D-30E08B510B5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B5E9EAA2-6669-3D95-68B2-6618165AF12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88495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02FC3-B5C0-DDCD-694C-820A6069C9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7911BF-1E84-4812-11FC-8B6EDA50BC97}"/>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54373C6-0128-1CBC-AD23-198725BDD3E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311051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F8E78-43C9-1C98-E211-16BFADA916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30DEAA-23DF-B79C-9456-3D53EDE888D5}"/>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B0014B5-7D32-656D-B799-860904C1ED1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446539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4327A-32ED-AE87-C0A7-F16FC2C372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69C41A-905B-C57F-551D-AEFD1336E5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20CCC4-BCA2-53BC-CA25-BFA764E7D0F7}"/>
              </a:ext>
            </a:extLst>
          </p:cNvPr>
          <p:cNvSpPr>
            <a:spLocks noGrp="1"/>
          </p:cNvSpPr>
          <p:nvPr>
            <p:ph type="body" idx="1"/>
          </p:nvPr>
        </p:nvSpPr>
        <p:spPr/>
        <p:txBody>
          <a:bodyPr/>
          <a:lstStyle/>
          <a:p>
            <a:endParaRPr lang="ro-RO" dirty="0"/>
          </a:p>
        </p:txBody>
      </p:sp>
    </p:spTree>
    <p:extLst>
      <p:ext uri="{BB962C8B-B14F-4D97-AF65-F5344CB8AC3E}">
        <p14:creationId xmlns:p14="http://schemas.microsoft.com/office/powerpoint/2010/main" val="2536014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479D2-B7A5-774F-4D2D-B551C1ECF9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215DEA-8B22-D42F-F67D-15AE3CF0A2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77A519-69E1-E86A-BF42-1EA5FE535FF1}"/>
              </a:ext>
            </a:extLst>
          </p:cNvPr>
          <p:cNvSpPr>
            <a:spLocks noGrp="1"/>
          </p:cNvSpPr>
          <p:nvPr>
            <p:ph type="body" idx="1"/>
          </p:nvPr>
        </p:nvSpPr>
        <p:spPr/>
        <p:txBody>
          <a:bodyPr/>
          <a:lstStyle/>
          <a:p>
            <a:endParaRPr lang="ro-RO" dirty="0"/>
          </a:p>
        </p:txBody>
      </p:sp>
    </p:spTree>
    <p:extLst>
      <p:ext uri="{BB962C8B-B14F-4D97-AF65-F5344CB8AC3E}">
        <p14:creationId xmlns:p14="http://schemas.microsoft.com/office/powerpoint/2010/main" val="4147703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EF9B8-4D0E-5A54-DE83-213685056D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E9E49E-CC2B-B417-FA9C-20481F1B762A}"/>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625D1375-228B-AECB-ED18-291F3C7175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63404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83089-5B98-889B-F671-5B7A7B6F03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C6B094-1CC6-3E86-16F1-0491AECBCA44}"/>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AAFDC0A-7634-7234-EDEF-A9CB997B900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6025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77059-F71C-1227-CD00-B3B7D19CD3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55E01C-E68B-9C5A-D195-352D2E0A6FC7}"/>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56D21BA5-378C-C9CD-F3C1-6CF9AC40832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1586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580E8-D707-8EA4-3B84-C3DBBB93B1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6EEE1C-5A1A-4E59-E656-CEF95D504742}"/>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733B83A-C876-F940-2935-3637C6982CF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1974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538DC-0F61-D4CE-AFAD-2F807C4DCF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931A34-C755-B265-09B6-A6E2B77DF604}"/>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F70A0457-6F77-0D67-DBE7-854C15895C2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59831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8DC01-B461-1D25-AD37-8574F6C0D9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C068E1-F6C1-13B5-E503-12250ECCAF3A}"/>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8E60106-F807-1B6F-394D-36CE3DB9DAE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3530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C7273-DDA2-28C4-5A90-8265EEB31D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DF4C2D-3071-3556-02FC-5602B52FDAA1}"/>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2736FDB-3E8B-98B9-4D36-0CA5F5E5706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60618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Blank Page Light">
    <p:spTree>
      <p:nvGrpSpPr>
        <p:cNvPr id="1" name=""/>
        <p:cNvGrpSpPr/>
        <p:nvPr/>
      </p:nvGrpSpPr>
      <p:grpSpPr>
        <a:xfrm>
          <a:off x="0" y="0"/>
          <a:ext cx="0" cy="0"/>
          <a:chOff x="0" y="0"/>
          <a:chExt cx="0" cy="0"/>
        </a:xfrm>
      </p:grpSpPr>
      <p:sp>
        <p:nvSpPr>
          <p:cNvPr id="11" name="Foliennummer"/>
          <p:cNvSpPr txBox="1">
            <a:spLocks noGrp="1"/>
          </p:cNvSpPr>
          <p:nvPr>
            <p:ph type="sldNum" sz="quarter" idx="2"/>
          </p:nvPr>
        </p:nvSpPr>
        <p:spPr>
          <a:prstGeom prst="rect">
            <a:avLst/>
          </a:prstGeom>
        </p:spPr>
        <p:txBody>
          <a:bodyPr/>
          <a:lstStyle/>
          <a:p>
            <a:fld id="{86CB4B4D-7CA3-9044-876B-883B54F8677D}" type="slidenum">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text"/>
          <p:cNvSpPr txBox="1">
            <a:spLocks noGrp="1"/>
          </p:cNvSpPr>
          <p:nvPr>
            <p:ph type="title"/>
          </p:nvPr>
        </p:nvSpPr>
        <p:spPr>
          <a:xfrm>
            <a:off x="4833937" y="2303859"/>
            <a:ext cx="14716126" cy="4643438"/>
          </a:xfrm>
          <a:prstGeom prst="rect">
            <a:avLst/>
          </a:prstGeom>
          <a:ln w="12700">
            <a:miter lim="400000"/>
          </a:ln>
          <a:extLst>
            <a:ext uri="{C572A759-6A51-4108-AA02-DFA0A04FC94B}">
              <ma14:wrappingTextBoxFlag xmlns="" xmlns:ma14="http://schemas.microsoft.com/office/mac/drawingml/2011/main" val="1"/>
            </a:ext>
          </a:extLst>
        </p:spPr>
        <p:txBody>
          <a:bodyPr lIns="71437" tIns="71437" rIns="71437" bIns="71437" anchor="b">
            <a:normAutofit/>
          </a:bodyPr>
          <a:lstStyle/>
          <a:p>
            <a:r>
              <a:rPr dirty="0" err="1"/>
              <a:t>Titeltext</a:t>
            </a:r>
            <a:endParaRPr dirty="0"/>
          </a:p>
        </p:txBody>
      </p:sp>
      <p:sp>
        <p:nvSpPr>
          <p:cNvPr id="3" name="Textebene 1…"/>
          <p:cNvSpPr txBox="1">
            <a:spLocks noGrp="1"/>
          </p:cNvSpPr>
          <p:nvPr>
            <p:ph type="body" idx="1"/>
          </p:nvPr>
        </p:nvSpPr>
        <p:spPr>
          <a:xfrm>
            <a:off x="4833937" y="7090171"/>
            <a:ext cx="14716126" cy="1589486"/>
          </a:xfrm>
          <a:prstGeom prst="rect">
            <a:avLst/>
          </a:prstGeom>
          <a:ln w="12700">
            <a:miter lim="400000"/>
          </a:ln>
          <a:extLst>
            <a:ext uri="{C572A759-6A51-4108-AA02-DFA0A04FC94B}">
              <ma14:wrappingTextBoxFlag xmlns="" xmlns:ma14="http://schemas.microsoft.com/office/mac/drawingml/2011/main" val="1"/>
            </a:ext>
          </a:extLst>
        </p:spPr>
        <p:txBody>
          <a:bodyPr lIns="71437" tIns="71437" rIns="71437" bIns="71437">
            <a:normAutofit/>
          </a:bodyPr>
          <a:lstStyle/>
          <a:p>
            <a:r>
              <a:rPr dirty="0" err="1"/>
              <a:t>Textebene</a:t>
            </a:r>
            <a:r>
              <a:rPr dirty="0"/>
              <a:t> 1</a:t>
            </a:r>
          </a:p>
          <a:p>
            <a:pPr lvl="1"/>
            <a:r>
              <a:rPr dirty="0" err="1"/>
              <a:t>Textebene</a:t>
            </a:r>
            <a:r>
              <a:rPr dirty="0"/>
              <a:t> 2</a:t>
            </a:r>
          </a:p>
          <a:p>
            <a:pPr lvl="2"/>
            <a:r>
              <a:rPr dirty="0" err="1"/>
              <a:t>Textebene</a:t>
            </a:r>
            <a:r>
              <a:rPr dirty="0"/>
              <a:t> 3</a:t>
            </a:r>
          </a:p>
          <a:p>
            <a:pPr lvl="3"/>
            <a:r>
              <a:rPr dirty="0" err="1"/>
              <a:t>Textebene</a:t>
            </a:r>
            <a:r>
              <a:rPr dirty="0"/>
              <a:t> 4</a:t>
            </a:r>
          </a:p>
          <a:p>
            <a:pPr lvl="4"/>
            <a:r>
              <a:rPr dirty="0" err="1"/>
              <a:t>Textebene</a:t>
            </a:r>
            <a:r>
              <a:rPr dirty="0"/>
              <a:t> 5</a:t>
            </a:r>
          </a:p>
        </p:txBody>
      </p:sp>
      <p:sp>
        <p:nvSpPr>
          <p:cNvPr id="4" name="Foliennummer"/>
          <p:cNvSpPr txBox="1">
            <a:spLocks noGrp="1"/>
          </p:cNvSpPr>
          <p:nvPr>
            <p:ph type="sldNum" sz="quarter" idx="2"/>
          </p:nvPr>
        </p:nvSpPr>
        <p:spPr>
          <a:xfrm>
            <a:off x="11954103" y="13073062"/>
            <a:ext cx="466269" cy="477671"/>
          </a:xfrm>
          <a:prstGeom prst="rect">
            <a:avLst/>
          </a:prstGeom>
          <a:ln w="12700">
            <a:miter lim="400000"/>
          </a:ln>
        </p:spPr>
        <p:txBody>
          <a:bodyPr wrap="none" lIns="71437" tIns="71437" rIns="71437" bIns="71437">
            <a:spAutoFit/>
          </a:bodyPr>
          <a:lstStyle>
            <a:lvl1pPr algn="ctr">
              <a:lnSpc>
                <a:spcPct val="100000"/>
              </a:lnSpc>
              <a:defRPr sz="2200">
                <a:solidFill>
                  <a:srgbClr val="000000"/>
                </a:solidFill>
                <a:latin typeface="Helvetica Neue Thin"/>
                <a:ea typeface="Helvetica Neue Thin"/>
                <a:cs typeface="Helvetica Neue Thin"/>
                <a:sym typeface="Helvetica Neue Thin"/>
              </a:defRPr>
            </a:lvl1pPr>
          </a:lstStyle>
          <a:p>
            <a:fld id="{86CB4B4D-7CA3-9044-876B-883B54F8677D}" type="slidenum">
              <a:t>‹#›</a:t>
            </a:fld>
            <a:endParaRPr dirty="0"/>
          </a:p>
        </p:txBody>
      </p:sp>
    </p:spTree>
  </p:cSld>
  <p:clrMap bg1="lt1" tx1="dk1" bg2="lt2" tx2="dk2" accent1="accent1" accent2="accent2" accent3="accent3" accent4="accent4" accent5="accent5" accent6="accent6" hlink="hlink" folHlink="folHlink"/>
  <p:sldLayoutIdLst>
    <p:sldLayoutId id="2147483649" r:id="rId1"/>
  </p:sldLayoutIdLst>
  <p:transition spd="med"/>
  <p:hf hdr="0" dt="0"/>
  <p:txStyles>
    <p:titleStyle>
      <a:lvl1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1pPr>
      <a:lvl2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2pPr>
      <a:lvl3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3pPr>
      <a:lvl4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4pPr>
      <a:lvl5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5pPr>
      <a:lvl6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6pPr>
      <a:lvl7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7pPr>
      <a:lvl8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8pPr>
      <a:lvl9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9pPr>
    </p:titleStyle>
    <p:bodyStyle>
      <a:lvl1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1pPr>
      <a:lvl2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2pPr>
      <a:lvl3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3pPr>
      <a:lvl4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4pPr>
      <a:lvl5pPr marL="0" marR="0" indent="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5pPr>
      <a:lvl6pPr marL="0" marR="0" indent="35560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6pPr>
      <a:lvl7pPr marL="0" marR="0" indent="71120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7pPr>
      <a:lvl8pPr marL="0" marR="0" indent="106680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8pPr>
      <a:lvl9pPr marL="0" marR="0" indent="1422400" algn="l" defTabSz="821531" rtl="0" latinLnBrk="0">
        <a:lnSpc>
          <a:spcPct val="140000"/>
        </a:lnSpc>
        <a:spcBef>
          <a:spcPts val="0"/>
        </a:spcBef>
        <a:spcAft>
          <a:spcPts val="0"/>
        </a:spcAft>
        <a:buClrTx/>
        <a:buSzTx/>
        <a:buFontTx/>
        <a:buNone/>
        <a:tabLst/>
        <a:defRPr sz="2400" b="0" i="0" u="none" strike="noStrike" cap="none" spc="0" baseline="0">
          <a:solidFill>
            <a:srgbClr val="656D78"/>
          </a:solidFill>
          <a:uFillTx/>
          <a:latin typeface="Montserrat Regular"/>
          <a:ea typeface="Montserrat Regular"/>
          <a:cs typeface="Montserrat Regular"/>
          <a:sym typeface="Montserrat Regular"/>
        </a:defRPr>
      </a:lvl9pPr>
    </p:bodyStyle>
    <p:otherStyle>
      <a:lvl1pPr marL="0" marR="0" indent="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1pPr>
      <a:lvl2pPr marL="0" marR="0" indent="2286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2pPr>
      <a:lvl3pPr marL="0" marR="0" indent="4572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3pPr>
      <a:lvl4pPr marL="0" marR="0" indent="6858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4pPr>
      <a:lvl5pPr marL="0" marR="0" indent="9144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5pPr>
      <a:lvl6pPr marL="0" marR="0" indent="11430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6pPr>
      <a:lvl7pPr marL="0" marR="0" indent="13716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7pPr>
      <a:lvl8pPr marL="0" marR="0" indent="16002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8pPr>
      <a:lvl9pPr marL="0" marR="0" indent="18288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Thin"/>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sv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sv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3.sv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3.sv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4.jpg"/><Relationship Id="rId7"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3.sv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www.anaf.ro/anaf/internet/ANAF/contact/afisare_sediu/!ut/p/a1/jZFND8IgDIZ_DdfROZ3E2zRRXIzxI8bJZcHJJskEA-j-vsyTJjrtqSXPW962mOEMM8XvsuJOasXrtmZxTkMa0x7ppYROIlgPhtsFWS5C6IceOLwCQNfggfF8M5itANKoU7-Nf-gh_k8PXyKBX_73mL0jHyboBFqLT6DDQ4pZVevjc5-HRB0jUmFmRCmMMMHN-Oezc1c7QoCgaZqAK14GRiNoEwRSOWGUcAiSZTJFUGjleOFLfjLCivympPMHy0tpC16LT5-ctXU4e-mNr5fdLgO5uuyJfQDSVuQh/dl5/d5/L2dBISEvZ0FBIS9nQSEh/" TargetMode="External"/><Relationship Id="rId5" Type="http://schemas.openxmlformats.org/officeDocument/2006/relationships/image" Target="../media/image3.sv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Rechteck"/>
          <p:cNvSpPr/>
          <p:nvPr/>
        </p:nvSpPr>
        <p:spPr>
          <a:xfrm>
            <a:off x="1271819" y="1274233"/>
            <a:ext cx="21840362" cy="11167534"/>
          </a:xfrm>
          <a:prstGeom prst="rect">
            <a:avLst/>
          </a:prstGeom>
          <a:blipFill>
            <a:blip r:embed="rId2"/>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r>
              <a:rPr lang="ro-RO" sz="3600" b="1" i="1" dirty="0">
                <a:solidFill>
                  <a:srgbClr val="FFFFFF"/>
                </a:solidFill>
                <a:latin typeface="Arial" panose="020B0604020202020204" pitchFamily="34" charset="0"/>
                <a:cs typeface="Arial" panose="020B0604020202020204" pitchFamily="34" charset="0"/>
                <a:sym typeface="Helvetica Neue Medium"/>
              </a:rPr>
              <a:t>Ghid privind obligații fiscale și contabile ale avocaților</a:t>
            </a:r>
            <a:endParaRPr lang="ro-RO" sz="3600" b="1" i="1" dirty="0">
              <a:solidFill>
                <a:srgbClr val="FFFFFF"/>
              </a:solidFill>
              <a:latin typeface="Arial" panose="020B0604020202020204" pitchFamily="34" charset="0"/>
              <a:cs typeface="Arial" panose="020B0604020202020204" pitchFamily="34" charset="0"/>
            </a:endParaRPr>
          </a:p>
          <a:p>
            <a:pPr algn="ctr">
              <a:lnSpc>
                <a:spcPct val="100000"/>
              </a:lnSpc>
              <a:defRPr sz="3000">
                <a:solidFill>
                  <a:srgbClr val="FFFFFF"/>
                </a:solidFill>
                <a:latin typeface="Helvetica Neue Medium"/>
                <a:ea typeface="Helvetica Neue Medium"/>
                <a:cs typeface="Helvetica Neue Medium"/>
                <a:sym typeface="Helvetica Neue Medium"/>
              </a:defRPr>
            </a:pPr>
            <a:r>
              <a:rPr lang="ro-RO" sz="3600" b="1" i="1" dirty="0">
                <a:solidFill>
                  <a:srgbClr val="FFFFFF"/>
                </a:solidFill>
                <a:latin typeface="Arial" panose="020B0604020202020204" pitchFamily="34" charset="0"/>
                <a:cs typeface="Arial" panose="020B0604020202020204" pitchFamily="34" charset="0"/>
              </a:rPr>
              <a:t>Av. Gabriel Biriș</a:t>
            </a:r>
          </a:p>
          <a:p>
            <a:pPr algn="ctr">
              <a:lnSpc>
                <a:spcPct val="100000"/>
              </a:lnSpc>
              <a:defRPr sz="3000">
                <a:solidFill>
                  <a:srgbClr val="FFFFFF"/>
                </a:solidFill>
                <a:latin typeface="Helvetica Neue Medium"/>
                <a:ea typeface="Helvetica Neue Medium"/>
                <a:cs typeface="Helvetica Neue Medium"/>
                <a:sym typeface="Helvetica Neue Medium"/>
              </a:defRPr>
            </a:pPr>
            <a:endParaRPr lang="ro-RO" sz="4800" b="1" dirty="0">
              <a:latin typeface="Arial" panose="020B0604020202020204" pitchFamily="34" charset="0"/>
              <a:cs typeface="Arial" panose="020B0604020202020204" pitchFamily="34" charset="0"/>
            </a:endParaRPr>
          </a:p>
          <a:p>
            <a:pPr algn="ctr">
              <a:lnSpc>
                <a:spcPct val="100000"/>
              </a:lnSpc>
              <a:defRPr sz="3000">
                <a:solidFill>
                  <a:srgbClr val="FFFFFF"/>
                </a:solidFill>
                <a:latin typeface="Helvetica Neue Medium"/>
                <a:ea typeface="Helvetica Neue Medium"/>
                <a:cs typeface="Helvetica Neue Medium"/>
                <a:sym typeface="Helvetica Neue Medium"/>
              </a:defRPr>
            </a:pPr>
            <a:r>
              <a:rPr lang="ro-RO" sz="3200" b="1" dirty="0">
                <a:latin typeface="Arial" panose="020B0604020202020204" pitchFamily="34" charset="0"/>
                <a:cs typeface="Arial" panose="020B0604020202020204" pitchFamily="34" charset="0"/>
              </a:rPr>
              <a:t>Baroul București</a:t>
            </a:r>
          </a:p>
          <a:p>
            <a:pPr algn="ctr">
              <a:lnSpc>
                <a:spcPct val="100000"/>
              </a:lnSpc>
              <a:defRPr sz="3000">
                <a:solidFill>
                  <a:srgbClr val="FFFFFF"/>
                </a:solidFill>
                <a:latin typeface="Helvetica Neue Medium"/>
                <a:ea typeface="Helvetica Neue Medium"/>
                <a:cs typeface="Helvetica Neue Medium"/>
                <a:sym typeface="Helvetica Neue Medium"/>
              </a:defRPr>
            </a:pPr>
            <a:r>
              <a:rPr lang="ro-RO" sz="3200" b="1" dirty="0">
                <a:latin typeface="Arial" panose="020B0604020202020204" pitchFamily="34" charset="0"/>
                <a:cs typeface="Arial" panose="020B0604020202020204" pitchFamily="34" charset="0"/>
              </a:rPr>
              <a:t>1</a:t>
            </a:r>
            <a:r>
              <a:rPr lang="en-US" sz="3200" b="1" dirty="0">
                <a:latin typeface="Arial" panose="020B0604020202020204" pitchFamily="34" charset="0"/>
                <a:cs typeface="Arial" panose="020B0604020202020204" pitchFamily="34" charset="0"/>
              </a:rPr>
              <a:t> </a:t>
            </a:r>
            <a:r>
              <a:rPr lang="ro-RO" sz="3200" b="1" dirty="0">
                <a:latin typeface="Arial" panose="020B0604020202020204" pitchFamily="34" charset="0"/>
                <a:cs typeface="Arial" panose="020B0604020202020204" pitchFamily="34" charset="0"/>
              </a:rPr>
              <a:t>septembrie 2025</a:t>
            </a:r>
            <a:endParaRPr sz="3200" b="1" dirty="0">
              <a:latin typeface="Arial" panose="020B0604020202020204" pitchFamily="34" charset="0"/>
              <a:cs typeface="Arial" panose="020B0604020202020204" pitchFamily="34" charset="0"/>
            </a:endParaRPr>
          </a:p>
        </p:txBody>
      </p:sp>
      <p:sp>
        <p:nvSpPr>
          <p:cNvPr id="130" name="Powerbiz…"/>
          <p:cNvSpPr txBox="1"/>
          <p:nvPr/>
        </p:nvSpPr>
        <p:spPr>
          <a:xfrm>
            <a:off x="3579656" y="2581909"/>
            <a:ext cx="17224688" cy="3136948"/>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gn="ctr">
              <a:lnSpc>
                <a:spcPct val="100000"/>
              </a:lnSpc>
              <a:spcBef>
                <a:spcPts val="1200"/>
              </a:spcBef>
              <a:spcAft>
                <a:spcPts val="1200"/>
              </a:spcAft>
              <a:defRPr sz="18000" spc="180">
                <a:latin typeface="Bebas Neue Bold"/>
                <a:ea typeface="Bebas Neue Bold"/>
                <a:cs typeface="Bebas Neue Bold"/>
                <a:sym typeface="Bebas Neue Bold"/>
              </a:defRPr>
            </a:pPr>
            <a:endParaRPr lang="ro-RO" sz="6000" b="1" dirty="0">
              <a:solidFill>
                <a:schemeClr val="bg1"/>
              </a:solidFill>
              <a:latin typeface="Arial" panose="020B0604020202020204" pitchFamily="34" charset="0"/>
              <a:cs typeface="Arial" panose="020B0604020202020204" pitchFamily="34" charset="0"/>
            </a:endParaRPr>
          </a:p>
          <a:p>
            <a:pPr algn="ctr">
              <a:spcBef>
                <a:spcPts val="2400"/>
              </a:spcBef>
            </a:pPr>
            <a:endParaRPr lang="ro-RO" sz="3200" i="1" dirty="0">
              <a:solidFill>
                <a:schemeClr val="bg1"/>
              </a:solidFill>
              <a:latin typeface="Arial" panose="020B0604020202020204" pitchFamily="34" charset="0"/>
              <a:cs typeface="Arial" panose="020B0604020202020204" pitchFamily="34" charset="0"/>
            </a:endParaRPr>
          </a:p>
          <a:p>
            <a:pPr algn="ctr">
              <a:spcBef>
                <a:spcPts val="2400"/>
              </a:spcBef>
            </a:pPr>
            <a:endParaRPr lang="ro-RO" sz="3200" i="1" dirty="0">
              <a:solidFill>
                <a:schemeClr val="bg1"/>
              </a:solidFill>
              <a:latin typeface="Arial" panose="020B0604020202020204" pitchFamily="34" charset="0"/>
              <a:cs typeface="Arial" panose="020B0604020202020204" pitchFamily="34" charset="0"/>
            </a:endParaRPr>
          </a:p>
        </p:txBody>
      </p:sp>
      <p:pic>
        <p:nvPicPr>
          <p:cNvPr id="3" name="Grafic 2">
            <a:extLst>
              <a:ext uri="{FF2B5EF4-FFF2-40B4-BE49-F238E27FC236}">
                <a16:creationId xmlns:a16="http://schemas.microsoft.com/office/drawing/2014/main" id="{2BF562E7-9D3B-4833-BCA2-3D549BB71DF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44100" y="10795332"/>
            <a:ext cx="4495800" cy="895350"/>
          </a:xfrm>
          <a:prstGeom prst="rect">
            <a:avLst/>
          </a:prstGeom>
        </p:spPr>
      </p:pic>
    </p:spTree>
    <p:extLst>
      <p:ext uri="{BB962C8B-B14F-4D97-AF65-F5344CB8AC3E}">
        <p14:creationId xmlns:p14="http://schemas.microsoft.com/office/powerpoint/2010/main" val="3184582446"/>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E3E5F-9048-1E79-18EB-993F77E8DF8C}"/>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DCE97C62-F206-E2CD-9D47-30DCABA1EE16}"/>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9AC59AC2-D70E-2E1D-B57D-3076BAC5905F}"/>
              </a:ext>
            </a:extLst>
          </p:cNvPr>
          <p:cNvSpPr txBox="1"/>
          <p:nvPr/>
        </p:nvSpPr>
        <p:spPr>
          <a:xfrm>
            <a:off x="1276017" y="2076799"/>
            <a:ext cx="4580034" cy="3399006"/>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VIII</a:t>
            </a: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B166E8BE-55F7-F850-E71E-CAFB691D0BC6}"/>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B47C654D-A795-B70C-9A31-6AFC70705A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33ECEB75-A619-F36E-C0EF-6C8F1372E6B9}"/>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Înregistrarea în scopuri de TVA</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F3AD6D0E-4F3E-42FC-E9A2-97CAC0932AD3}"/>
              </a:ext>
            </a:extLst>
          </p:cNvPr>
          <p:cNvSpPr txBox="1"/>
          <p:nvPr/>
        </p:nvSpPr>
        <p:spPr>
          <a:xfrm>
            <a:off x="7697487" y="2718210"/>
            <a:ext cx="15410496" cy="128901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u="sng" dirty="0">
                <a:solidFill>
                  <a:srgbClr val="0023A3"/>
                </a:solidFill>
                <a:latin typeface="Arial" panose="020B0604020202020204" pitchFamily="34" charset="0"/>
                <a:cs typeface="Arial" panose="020B0604020202020204" pitchFamily="34" charset="0"/>
              </a:rPr>
              <a:t>Exigibilitatea TVA</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dirty="0">
                <a:solidFill>
                  <a:srgbClr val="0023A3"/>
                </a:solidFill>
                <a:latin typeface="Arial" panose="020B0604020202020204" pitchFamily="34" charset="0"/>
                <a:cs typeface="Arial" panose="020B0604020202020204" pitchFamily="34" charset="0"/>
              </a:rPr>
              <a:t>În situația în care asocierea X SPARL a încheiat un contract de prestări de servicii juridice cu Y SA (în calitate de beneficiar), exigibilitatea TVA intervine la cel mai devreme moment dintre următoarele:</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b="1" dirty="0">
                <a:solidFill>
                  <a:srgbClr val="0023A3"/>
                </a:solidFill>
                <a:latin typeface="Arial" panose="020B0604020202020204" pitchFamily="34" charset="0"/>
                <a:cs typeface="Arial" panose="020B0604020202020204" pitchFamily="34" charset="0"/>
              </a:rPr>
              <a:t>La data faptului generator </a:t>
            </a:r>
            <a:r>
              <a:rPr lang="ro-RO" dirty="0">
                <a:solidFill>
                  <a:srgbClr val="0023A3"/>
                </a:solidFill>
                <a:latin typeface="Arial" panose="020B0604020202020204" pitchFamily="34" charset="0"/>
                <a:cs typeface="Arial" panose="020B0604020202020204" pitchFamily="34" charset="0"/>
              </a:rPr>
              <a:t>– care poate avea loc la unul dintre următoarele momente:</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Ca regulă generală (cf. art. 281 alin. (12) Cod fiscal), faptul generator </a:t>
            </a:r>
            <a:r>
              <a:rPr lang="ro-RO" b="1" dirty="0">
                <a:solidFill>
                  <a:srgbClr val="0023A3"/>
                </a:solidFill>
                <a:latin typeface="Arial" panose="020B0604020202020204" pitchFamily="34" charset="0"/>
                <a:cs typeface="Arial" panose="020B0604020202020204" pitchFamily="34" charset="0"/>
              </a:rPr>
              <a:t>intervine la data finalizării prestării serviciului</a:t>
            </a:r>
            <a:r>
              <a:rPr lang="ro-RO" dirty="0">
                <a:solidFill>
                  <a:srgbClr val="0023A3"/>
                </a:solidFill>
                <a:latin typeface="Arial" panose="020B0604020202020204" pitchFamily="34" charset="0"/>
                <a:cs typeface="Arial" panose="020B0604020202020204" pitchFamily="34" charset="0"/>
              </a:rPr>
              <a:t>. </a:t>
            </a:r>
            <a:endParaRPr lang="en-US" dirty="0">
              <a:solidFill>
                <a:srgbClr val="0023A3"/>
              </a:solidFill>
              <a:latin typeface="Arial" panose="020B0604020202020204" pitchFamily="34" charset="0"/>
              <a:cs typeface="Arial" panose="020B0604020202020204" pitchFamily="34" charset="0"/>
            </a:endParaRPr>
          </a:p>
          <a:p>
            <a:pPr marL="350838" algn="just">
              <a:spcAft>
                <a:spcPts val="600"/>
              </a:spcAft>
            </a:pPr>
            <a:r>
              <a:rPr lang="ro-RO" dirty="0">
                <a:solidFill>
                  <a:srgbClr val="0023A3"/>
                </a:solidFill>
                <a:latin typeface="Arial" panose="020B0604020202020204" pitchFamily="34" charset="0"/>
                <a:cs typeface="Arial" panose="020B0604020202020204" pitchFamily="34" charset="0"/>
              </a:rPr>
              <a:t>Cu titlu exemplificativ, în măsura în care contractul de prestări servicii s-a încheiat pentru redactarea unei opinii juridice, pentru care s-a stabilit un onorariu de 1000 EUR (cu TVA), faptul generator intervine la momentul transmiterii formei finale a opiniei juridice.</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Prin excepție (cf. art. 281 alin. (7) Cod fiscal), în cazul prestării de servicii care determină decontări sau plăți succesive, faptul generator intervine </a:t>
            </a:r>
            <a:r>
              <a:rPr lang="ro-RO" b="1" dirty="0">
                <a:solidFill>
                  <a:srgbClr val="0023A3"/>
                </a:solidFill>
                <a:latin typeface="Arial" panose="020B0604020202020204" pitchFamily="34" charset="0"/>
                <a:cs typeface="Arial" panose="020B0604020202020204" pitchFamily="34" charset="0"/>
              </a:rPr>
              <a:t>la data la care sunt emise situații de lucrări, rapoarte de lucru, alte documente similare pe baza cărora se stabilesc serviciile efectuate sau, după caz, în funcție de prevederile contractuale, la data acceptării acestora de către beneficiari</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pPr marL="350838" algn="just">
              <a:spcAft>
                <a:spcPts val="600"/>
              </a:spcAft>
            </a:pPr>
            <a:r>
              <a:rPr lang="ro-RO" dirty="0">
                <a:solidFill>
                  <a:srgbClr val="0023A3"/>
                </a:solidFill>
                <a:latin typeface="Arial" panose="020B0604020202020204" pitchFamily="34" charset="0"/>
                <a:cs typeface="Arial" panose="020B0604020202020204" pitchFamily="34" charset="0"/>
              </a:rPr>
              <a:t>Cu titlu exemplificativ, în măsura în care, contractual, pentru serviciile juridice prestate, s-a stabilit că onorariul va fi determinat în funcție de timpul lucrat și anumite rate orare, faptul generator poate interveni la momentul emiterii </a:t>
            </a:r>
            <a:r>
              <a:rPr lang="ro-RO" dirty="0" err="1">
                <a:solidFill>
                  <a:srgbClr val="0023A3"/>
                </a:solidFill>
                <a:latin typeface="Arial" panose="020B0604020202020204" pitchFamily="34" charset="0"/>
                <a:cs typeface="Arial" panose="020B0604020202020204" pitchFamily="34" charset="0"/>
              </a:rPr>
              <a:t>timesheet</a:t>
            </a:r>
            <a:r>
              <a:rPr lang="ro-RO" dirty="0">
                <a:solidFill>
                  <a:srgbClr val="0023A3"/>
                </a:solidFill>
                <a:latin typeface="Arial" panose="020B0604020202020204" pitchFamily="34" charset="0"/>
                <a:cs typeface="Arial" panose="020B0604020202020204" pitchFamily="34" charset="0"/>
              </a:rPr>
              <a:t>-ului cu orele lucrate sau, în funcție de prevederile contractuale, la data acceptării de către beneficiar.</a:t>
            </a:r>
            <a:endParaRPr lang="en-US"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pPr lvl="0"/>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481146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1B0AB-1AF5-38FE-C29F-CDC59ADCFE1E}"/>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472D01B6-80F2-84F0-872B-88A702967325}"/>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9ECC33A9-C0B8-9857-1537-F9E1AD6E5780}"/>
              </a:ext>
            </a:extLst>
          </p:cNvPr>
          <p:cNvSpPr txBox="1"/>
          <p:nvPr/>
        </p:nvSpPr>
        <p:spPr>
          <a:xfrm>
            <a:off x="1276017" y="2076799"/>
            <a:ext cx="4580034" cy="3399006"/>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(IX)</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BA1ABAD3-BAFD-BF4F-AEBC-B16C394CA4C7}"/>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42B45F2F-9EBD-DB79-1D09-0F16B4B4D45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383CA47B-4909-F786-B7BE-8741E9B3A3B2}"/>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Înregistrarea în scopuri de TVA</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995086E5-7C1E-8C02-8A12-F8EFE82020F5}"/>
              </a:ext>
            </a:extLst>
          </p:cNvPr>
          <p:cNvSpPr txBox="1"/>
          <p:nvPr/>
        </p:nvSpPr>
        <p:spPr>
          <a:xfrm>
            <a:off x="7697487" y="2718210"/>
            <a:ext cx="15410496" cy="96338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u="sng" dirty="0">
                <a:solidFill>
                  <a:srgbClr val="0023A3"/>
                </a:solidFill>
                <a:latin typeface="Arial" panose="020B0604020202020204" pitchFamily="34" charset="0"/>
                <a:cs typeface="Arial" panose="020B0604020202020204" pitchFamily="34" charset="0"/>
              </a:rPr>
              <a:t>Exigibilitatea TVA</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Tot prin excepție (cf. art. 281 alin. (8) coroborat cu pct. 24 alin. (5) din normele metodologice ale art. 281 din Codul fiscal), în cazul prestării de servicii cu caracter continuu, în baza unui contract de prestări de servicii în cadrul căruia clientul s-a angajat să plătească sume forfetare cu titlu de remunerație convenită între părți, </a:t>
            </a:r>
            <a:r>
              <a:rPr lang="ro-RO" b="1" dirty="0">
                <a:solidFill>
                  <a:srgbClr val="0023A3"/>
                </a:solidFill>
                <a:latin typeface="Arial" panose="020B0604020202020204" pitchFamily="34" charset="0"/>
                <a:cs typeface="Arial" panose="020B0604020202020204" pitchFamily="34" charset="0"/>
              </a:rPr>
              <a:t>faptul generator intervine în perioada la care se raportează plata.</a:t>
            </a:r>
            <a:endParaRPr lang="en-US" dirty="0">
              <a:solidFill>
                <a:srgbClr val="0023A3"/>
              </a:solidFill>
              <a:latin typeface="Arial" panose="020B0604020202020204" pitchFamily="34" charset="0"/>
              <a:cs typeface="Arial" panose="020B0604020202020204" pitchFamily="34" charset="0"/>
            </a:endParaRPr>
          </a:p>
          <a:p>
            <a:pPr marL="350838" algn="just">
              <a:spcAft>
                <a:spcPts val="600"/>
              </a:spcAft>
            </a:pPr>
            <a:r>
              <a:rPr lang="ro-RO" dirty="0">
                <a:solidFill>
                  <a:srgbClr val="0023A3"/>
                </a:solidFill>
                <a:latin typeface="Arial" panose="020B0604020202020204" pitchFamily="34" charset="0"/>
                <a:cs typeface="Arial" panose="020B0604020202020204" pitchFamily="34" charset="0"/>
              </a:rPr>
              <a:t>Cu titlu exemplificativ, în măsura în care s-a stabilit un onorariu lunar forfetar de 2000 EUR (cu TVA) pentru servicii juridice, în conformitate cu prevederile legale indicate anterior, faptul generator se consideră că intervine în luna la care se referă plata – e.g. pentru onorariul aferent lunii mai, serviciile se consideră prestate în luna mai.</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b="1" dirty="0">
                <a:solidFill>
                  <a:srgbClr val="0023A3"/>
                </a:solidFill>
                <a:latin typeface="Arial" panose="020B0604020202020204" pitchFamily="34" charset="0"/>
                <a:cs typeface="Arial" panose="020B0604020202020204" pitchFamily="34" charset="0"/>
              </a:rPr>
              <a:t>La data emiterii facturii</a:t>
            </a:r>
            <a:r>
              <a:rPr lang="ro-RO" dirty="0">
                <a:solidFill>
                  <a:srgbClr val="0023A3"/>
                </a:solidFill>
                <a:latin typeface="Arial" panose="020B0604020202020204" pitchFamily="34" charset="0"/>
                <a:cs typeface="Arial" panose="020B0604020202020204" pitchFamily="34" charset="0"/>
              </a:rPr>
              <a:t> (dacă este emisă înainte de faptul generator / înainte de data încasării avansului)</a:t>
            </a:r>
            <a:r>
              <a:rPr lang="en-US" dirty="0">
                <a:solidFill>
                  <a:srgbClr val="0023A3"/>
                </a:solidFill>
                <a:latin typeface="Arial" panose="020B0604020202020204" pitchFamily="34" charset="0"/>
                <a:cs typeface="Arial" panose="020B0604020202020204" pitchFamily="34" charset="0"/>
              </a:rPr>
              <a:t>;</a:t>
            </a:r>
          </a:p>
          <a:p>
            <a:pPr marL="342900" lvl="0" indent="-342900" algn="just">
              <a:spcAft>
                <a:spcPts val="600"/>
              </a:spcAft>
              <a:buFont typeface="Wingdings" panose="05000000000000000000" pitchFamily="2" charset="2"/>
              <a:buChar char="Ø"/>
            </a:pPr>
            <a:r>
              <a:rPr lang="ro-RO" b="1" dirty="0">
                <a:solidFill>
                  <a:srgbClr val="0023A3"/>
                </a:solidFill>
                <a:latin typeface="Arial" panose="020B0604020202020204" pitchFamily="34" charset="0"/>
                <a:cs typeface="Arial" panose="020B0604020202020204" pitchFamily="34" charset="0"/>
              </a:rPr>
              <a:t>La data încasării avansului</a:t>
            </a:r>
            <a:r>
              <a:rPr lang="ro-RO" dirty="0">
                <a:solidFill>
                  <a:srgbClr val="0023A3"/>
                </a:solidFill>
                <a:latin typeface="Arial" panose="020B0604020202020204" pitchFamily="34" charset="0"/>
                <a:cs typeface="Arial" panose="020B0604020202020204" pitchFamily="34" charset="0"/>
              </a:rPr>
              <a:t> (dacă are loc anterior faptului generator / înainte de data emiterii facturii).</a:t>
            </a:r>
            <a:endParaRPr lang="en-US"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pPr lvl="0"/>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592718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FEAF6-5746-9782-3198-D1717051AA50}"/>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7F12C43B-4E46-D8E7-2775-C260335C8099}"/>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5416A522-8F6C-8707-DF3F-580CBE26C810}"/>
              </a:ext>
            </a:extLst>
          </p:cNvPr>
          <p:cNvSpPr txBox="1"/>
          <p:nvPr/>
        </p:nvSpPr>
        <p:spPr>
          <a:xfrm>
            <a:off x="1276017" y="2076799"/>
            <a:ext cx="4580034" cy="3399006"/>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(X)</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DE1859A5-8BC0-B386-42F6-F6AABD1D0796}"/>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821D6DE8-E43B-FDDB-1CED-DFC13DA271A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AFADCFB7-838A-3651-DEA6-42CE72EB7ACB}"/>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Obligații declarative ale asocierilor</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8B3EA7A-702D-812F-99CE-DC9370B0E820}"/>
              </a:ext>
            </a:extLst>
          </p:cNvPr>
          <p:cNvSpPr txBox="1"/>
          <p:nvPr/>
        </p:nvSpPr>
        <p:spPr>
          <a:xfrm>
            <a:off x="7697487" y="2718210"/>
            <a:ext cx="15410496" cy="121422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măsura în care asocierile au încheiate contracte de muncă cu personal divers (de ex. secretară, șofer, contabil, etc.), în conformitate cu prevederile legale în vigoare, aceștia au obligația de a depune </a:t>
            </a:r>
            <a:r>
              <a:rPr lang="ro-RO" b="1" dirty="0">
                <a:solidFill>
                  <a:srgbClr val="0023A3"/>
                </a:solidFill>
                <a:latin typeface="Arial" panose="020B0604020202020204" pitchFamily="34" charset="0"/>
                <a:cs typeface="Arial" panose="020B0604020202020204" pitchFamily="34" charset="0"/>
              </a:rPr>
              <a:t>Declarația 112 </a:t>
            </a:r>
            <a:r>
              <a:rPr lang="ro-RO" dirty="0">
                <a:solidFill>
                  <a:srgbClr val="0023A3"/>
                </a:solidFill>
                <a:latin typeface="Arial" panose="020B0604020202020204" pitchFamily="34" charset="0"/>
                <a:cs typeface="Arial" panose="020B0604020202020204" pitchFamily="34" charset="0"/>
              </a:rPr>
              <a:t>(</a:t>
            </a:r>
            <a:r>
              <a:rPr lang="ro-RO" i="1" dirty="0">
                <a:solidFill>
                  <a:srgbClr val="0023A3"/>
                </a:solidFill>
                <a:latin typeface="Arial" panose="020B0604020202020204" pitchFamily="34" charset="0"/>
                <a:cs typeface="Arial" panose="020B0604020202020204" pitchFamily="34" charset="0"/>
              </a:rPr>
              <a:t>Declarație privind obligațiile de plată a contribuțiilor sociale, impozitului pe venit și evidența nominală a persoanelor asigurat</a:t>
            </a:r>
            <a:r>
              <a:rPr lang="ro-RO" dirty="0">
                <a:solidFill>
                  <a:srgbClr val="0023A3"/>
                </a:solidFill>
                <a:latin typeface="Arial" panose="020B0604020202020204" pitchFamily="34" charset="0"/>
                <a:cs typeface="Arial" panose="020B0604020202020204" pitchFamily="34" charset="0"/>
              </a:rPr>
              <a:t>), </a:t>
            </a:r>
            <a:r>
              <a:rPr lang="ro-RO" b="1" dirty="0">
                <a:solidFill>
                  <a:srgbClr val="0023A3"/>
                </a:solidFill>
                <a:latin typeface="Arial" panose="020B0604020202020204" pitchFamily="34" charset="0"/>
                <a:cs typeface="Arial" panose="020B0604020202020204" pitchFamily="34" charset="0"/>
              </a:rPr>
              <a:t>trimestrial, până pe data de 25 inclusiv a lunii următoare trimestrului pentru care se datorează, </a:t>
            </a:r>
            <a:r>
              <a:rPr lang="ro-RO" dirty="0">
                <a:solidFill>
                  <a:srgbClr val="0023A3"/>
                </a:solidFill>
                <a:latin typeface="Arial" panose="020B0604020202020204" pitchFamily="34" charset="0"/>
                <a:cs typeface="Arial" panose="020B0604020202020204" pitchFamily="34" charset="0"/>
              </a:rPr>
              <a:t>în conformitate cu prevederile art. 80 alin. (2) coroborat cu prevederile art. 81 alin. (1) Cod fiscal.</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b="1" dirty="0">
                <a:solidFill>
                  <a:srgbClr val="0023A3"/>
                </a:solidFill>
                <a:latin typeface="Arial" panose="020B0604020202020204" pitchFamily="34" charset="0"/>
                <a:cs typeface="Arial" panose="020B0604020202020204" pitchFamily="34" charset="0"/>
              </a:rPr>
              <a:t>Asocierea este cea care realizează stopajul la sursă a impozitului pe venit și a contribuțiilor sociale</a:t>
            </a:r>
            <a:r>
              <a:rPr lang="ro-RO" dirty="0">
                <a:solidFill>
                  <a:srgbClr val="0023A3"/>
                </a:solidFill>
                <a:latin typeface="Arial" panose="020B0604020202020204" pitchFamily="34" charset="0"/>
                <a:cs typeface="Arial" panose="020B0604020202020204" pitchFamily="34" charset="0"/>
              </a:rPr>
              <a:t> (contribuție de asigurări sociale, contribuție de asigurări sociale de sănătate, contribuția asiguratorie pentru muncă) aferente venitului lunar al angajaților.</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măsura în care asocierea își desfășoară activitatea într-un imobil, în baza unui contract de închiriere încheiat cu o persoană fizică (în calitate de locator), în conformitate cu prevederile art. 84</a:t>
            </a:r>
            <a:r>
              <a:rPr lang="ro-RO" baseline="30000" dirty="0">
                <a:solidFill>
                  <a:srgbClr val="0023A3"/>
                </a:solidFill>
                <a:latin typeface="Arial" panose="020B0604020202020204" pitchFamily="34" charset="0"/>
                <a:cs typeface="Arial" panose="020B0604020202020204" pitchFamily="34" charset="0"/>
              </a:rPr>
              <a:t>1</a:t>
            </a:r>
            <a:r>
              <a:rPr lang="ro-RO" dirty="0">
                <a:solidFill>
                  <a:srgbClr val="0023A3"/>
                </a:solidFill>
                <a:latin typeface="Arial" panose="020B0604020202020204" pitchFamily="34" charset="0"/>
                <a:cs typeface="Arial" panose="020B0604020202020204" pitchFamily="34" charset="0"/>
              </a:rPr>
              <a:t> alin. (4) și (5) Cod fiscal, </a:t>
            </a:r>
            <a:r>
              <a:rPr lang="ro-RO" b="1" dirty="0">
                <a:solidFill>
                  <a:srgbClr val="0023A3"/>
                </a:solidFill>
                <a:latin typeface="Arial" panose="020B0604020202020204" pitchFamily="34" charset="0"/>
                <a:cs typeface="Arial" panose="020B0604020202020204" pitchFamily="34" charset="0"/>
              </a:rPr>
              <a:t>asocierea va avea obligația de a calcula și reține la sursă impozitul</a:t>
            </a:r>
            <a:r>
              <a:rPr lang="ro-RO" dirty="0">
                <a:solidFill>
                  <a:srgbClr val="0023A3"/>
                </a:solidFill>
                <a:latin typeface="Arial" panose="020B0604020202020204" pitchFamily="34" charset="0"/>
                <a:cs typeface="Arial" panose="020B0604020202020204" pitchFamily="34" charset="0"/>
              </a:rPr>
              <a:t>, la momentul plății veniturilor (chiriei). În acest sens, asocierea are obligația de a declara și plăti la bugetul de stat impozitul aferent veniturilor din cedarea folosinței bunurilor.</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Declararea impozitului se realizează prin completarea și </a:t>
            </a:r>
            <a:r>
              <a:rPr lang="ro-RO" b="1" dirty="0">
                <a:solidFill>
                  <a:srgbClr val="0023A3"/>
                </a:solidFill>
                <a:latin typeface="Arial" panose="020B0604020202020204" pitchFamily="34" charset="0"/>
                <a:cs typeface="Arial" panose="020B0604020202020204" pitchFamily="34" charset="0"/>
              </a:rPr>
              <a:t>depunerea Declarației 100, lunar, până pe data de 25 a lunii următoare celei de raportare.</a:t>
            </a:r>
            <a:endParaRPr lang="en-US" b="1"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pPr lvl="0"/>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2697562"/>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E512A-40C9-05A3-A585-8D7064BE51BE}"/>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EFE72332-CCF9-3F03-30F7-16ADDE412687}"/>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584F2118-5764-BBC6-8F45-A79701DA607D}"/>
              </a:ext>
            </a:extLst>
          </p:cNvPr>
          <p:cNvSpPr txBox="1"/>
          <p:nvPr/>
        </p:nvSpPr>
        <p:spPr>
          <a:xfrm>
            <a:off x="1276017" y="2076799"/>
            <a:ext cx="4580034" cy="2506454"/>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de plată (I)</a:t>
            </a:r>
          </a:p>
        </p:txBody>
      </p:sp>
      <p:sp>
        <p:nvSpPr>
          <p:cNvPr id="23" name="Hi, i am Andrew Miller,…">
            <a:extLst>
              <a:ext uri="{FF2B5EF4-FFF2-40B4-BE49-F238E27FC236}">
                <a16:creationId xmlns:a16="http://schemas.microsoft.com/office/drawing/2014/main" id="{CA0915E0-7A40-B49D-6104-1DCBF2A109C7}"/>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ED91AF93-CFB4-A1CC-2B34-D3CD77E3691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B54071C6-5100-8E91-9460-92E8A6A4180A}"/>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Determinarea venitului net anual impozabil</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FB88B634-A4BA-60F1-A217-EE58FBB58D8E}"/>
              </a:ext>
            </a:extLst>
          </p:cNvPr>
          <p:cNvSpPr txBox="1"/>
          <p:nvPr/>
        </p:nvSpPr>
        <p:spPr>
          <a:xfrm>
            <a:off x="7697487" y="2718210"/>
            <a:ext cx="15410496" cy="145121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lnSpc>
                <a:spcPct val="114000"/>
              </a:lnSpc>
              <a:spcAft>
                <a:spcPts val="600"/>
              </a:spcAft>
            </a:pPr>
            <a:r>
              <a:rPr lang="ro-RO" b="1" u="sng" dirty="0">
                <a:solidFill>
                  <a:srgbClr val="0023A3"/>
                </a:solidFill>
                <a:latin typeface="Arial" panose="020B0604020202020204" pitchFamily="34" charset="0"/>
                <a:cs typeface="Arial" panose="020B0604020202020204" pitchFamily="34" charset="0"/>
              </a:rPr>
              <a:t>Aspecte introductive</a:t>
            </a:r>
          </a:p>
          <a:p>
            <a:pPr marL="342900" indent="-342900" algn="just">
              <a:lnSpc>
                <a:spcPct val="114000"/>
              </a:lnSpc>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conformitate cu prevederile art. 68 alin. (1) din Codul fiscal, venitul net anual din profesia de avocat se determină în sistem real, pe baza datelor din contabilitate, ca diferență între venitul brut și cheltuielile deductibile efectuate în scopul desfășurării activității profesiei de avocat.</a:t>
            </a:r>
            <a:endParaRPr lang="en-US" dirty="0">
              <a:solidFill>
                <a:srgbClr val="0023A3"/>
              </a:solidFill>
              <a:latin typeface="Arial" panose="020B0604020202020204" pitchFamily="34" charset="0"/>
              <a:cs typeface="Arial" panose="020B0604020202020204" pitchFamily="34" charset="0"/>
            </a:endParaRPr>
          </a:p>
          <a:p>
            <a:pPr marL="342900" indent="-342900" algn="just">
              <a:lnSpc>
                <a:spcPct val="114000"/>
              </a:lnSpc>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conformitate cu prevederile art. 118 alin. (1) pct. 2 lit. a) Cod fiscal, venitul net anual impozabil se determină prin însumarea tuturor veniturilor nete anuale, din care se deduc contribuția de asigurări sociale și contribuția de asigurări sociale de sănătate datorate.</a:t>
            </a:r>
            <a:endParaRPr lang="en-US" dirty="0">
              <a:solidFill>
                <a:srgbClr val="0023A3"/>
              </a:solidFill>
              <a:latin typeface="Arial" panose="020B0604020202020204" pitchFamily="34" charset="0"/>
              <a:cs typeface="Arial" panose="020B0604020202020204" pitchFamily="34" charset="0"/>
            </a:endParaRPr>
          </a:p>
          <a:p>
            <a:pPr marL="342900" indent="-342900" algn="just">
              <a:lnSpc>
                <a:spcPct val="114000"/>
              </a:lnSpc>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obțin venituri din prestarea activităților de avocat sunt obligați să organizeze și să conducă contabilitatea (în partidă simplă sau dublă, la alegere).</a:t>
            </a:r>
            <a:endParaRPr lang="en-US" dirty="0">
              <a:solidFill>
                <a:srgbClr val="0023A3"/>
              </a:solidFill>
              <a:latin typeface="Arial" panose="020B0604020202020204" pitchFamily="34" charset="0"/>
              <a:cs typeface="Arial" panose="020B0604020202020204" pitchFamily="34" charset="0"/>
            </a:endParaRPr>
          </a:p>
          <a:p>
            <a:pPr marL="342900" indent="-342900" algn="just">
              <a:lnSpc>
                <a:spcPct val="114000"/>
              </a:lnSpc>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condițiile conducerii evidenței contabile în partidă simplă cu ajutorul tehnicii de calcul, fiecare operațiune </a:t>
            </a:r>
            <a:r>
              <a:rPr lang="ro-RO" dirty="0" err="1">
                <a:solidFill>
                  <a:srgbClr val="0023A3"/>
                </a:solidFill>
                <a:latin typeface="Arial" panose="020B0604020202020204" pitchFamily="34" charset="0"/>
                <a:cs typeface="Arial" panose="020B0604020202020204" pitchFamily="34" charset="0"/>
              </a:rPr>
              <a:t>economico</a:t>
            </a:r>
            <a:r>
              <a:rPr lang="ro-RO" dirty="0">
                <a:solidFill>
                  <a:srgbClr val="0023A3"/>
                </a:solidFill>
                <a:latin typeface="Arial" panose="020B0604020202020204" pitchFamily="34" charset="0"/>
                <a:cs typeface="Arial" panose="020B0604020202020204" pitchFamily="34" charset="0"/>
              </a:rPr>
              <a:t> - financiară se va înregistra în ordine cronologică, în funcție de data efectuării operațiunii de încasare/plată.</a:t>
            </a:r>
            <a:endParaRPr lang="en-US" dirty="0">
              <a:solidFill>
                <a:srgbClr val="0023A3"/>
              </a:solidFill>
              <a:latin typeface="Arial" panose="020B0604020202020204" pitchFamily="34" charset="0"/>
              <a:cs typeface="Arial" panose="020B0604020202020204" pitchFamily="34" charset="0"/>
            </a:endParaRPr>
          </a:p>
          <a:p>
            <a:pPr marL="342900" indent="-342900" algn="just">
              <a:lnSpc>
                <a:spcPct val="114000"/>
              </a:lnSpc>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Pentru evidențierea în contabilitatea în partidă simplă a operațiunilor efectuate se utilizează următoarele registre contabile:</a:t>
            </a:r>
            <a:endParaRPr lang="en-US" dirty="0">
              <a:solidFill>
                <a:srgbClr val="0023A3"/>
              </a:solidFill>
              <a:latin typeface="Arial" panose="020B0604020202020204" pitchFamily="34" charset="0"/>
              <a:cs typeface="Arial" panose="020B0604020202020204" pitchFamily="34" charset="0"/>
            </a:endParaRPr>
          </a:p>
          <a:p>
            <a:pPr marL="739775" lvl="1" indent="-342900" algn="just">
              <a:lnSpc>
                <a:spcPct val="114000"/>
              </a:lnSpc>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Registrul de încasări și plăți – în care se includ în ordine cronologică toate sumele achitate și plătite, atât în numerar, cât și prin conturile bancare.</a:t>
            </a:r>
          </a:p>
          <a:p>
            <a:pPr marL="739775" lvl="0" indent="-342900" algn="just">
              <a:lnSpc>
                <a:spcPct val="114000"/>
              </a:lnSpc>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Registrul inventar – servește la înregistrarea elementelor de natura activelor și datoriilor inventariate.</a:t>
            </a:r>
          </a:p>
          <a:p>
            <a:pPr marL="342900" indent="-342900" algn="just">
              <a:lnSpc>
                <a:spcPct val="114000"/>
              </a:lnSpc>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ceea ce privește </a:t>
            </a:r>
            <a:r>
              <a:rPr lang="ro-RO" b="1" dirty="0">
                <a:solidFill>
                  <a:srgbClr val="0023A3"/>
                </a:solidFill>
                <a:latin typeface="Arial" panose="020B0604020202020204" pitchFamily="34" charset="0"/>
                <a:cs typeface="Arial" panose="020B0604020202020204" pitchFamily="34" charset="0"/>
              </a:rPr>
              <a:t>evidența fiscală</a:t>
            </a:r>
            <a:r>
              <a:rPr lang="ro-RO" dirty="0">
                <a:solidFill>
                  <a:srgbClr val="0023A3"/>
                </a:solidFill>
                <a:latin typeface="Arial" panose="020B0604020202020204" pitchFamily="34" charset="0"/>
                <a:cs typeface="Arial" panose="020B0604020202020204" pitchFamily="34" charset="0"/>
              </a:rPr>
              <a:t>, este necesară păstrarea unui registru de evidență fiscală, în care se includ toate informațiile în baza cărora se determină venitul net anual / pierderile anuale, evidențiate în Declarația unică, respectiv a celor evidențiate în D204 (în cazul asocierilor).</a:t>
            </a: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r>
              <a:rPr lang="ro-RO" b="1" dirty="0">
                <a:solidFill>
                  <a:srgbClr val="0023A3"/>
                </a:solidFill>
                <a:latin typeface="Arial" panose="020B0604020202020204" pitchFamily="34" charset="0"/>
                <a:cs typeface="Arial" panose="020B0604020202020204" pitchFamily="34" charset="0"/>
              </a:rPr>
              <a:t>Din perspectiva TVA</a:t>
            </a:r>
            <a:r>
              <a:rPr lang="ro-RO" dirty="0">
                <a:solidFill>
                  <a:srgbClr val="0023A3"/>
                </a:solidFill>
                <a:latin typeface="Arial" panose="020B0604020202020204" pitchFamily="34" charset="0"/>
                <a:cs typeface="Arial" panose="020B0604020202020204" pitchFamily="34" charset="0"/>
              </a:rPr>
              <a:t>, persoanele impozabile (atât cele înregistrate în scopuri de TVA, cât și cele care nu sunt înregistrate în scopuri de TVA) au obligația de a întocmi și păstra jurnale de vânzări și cumpărări.</a:t>
            </a:r>
            <a:endParaRPr lang="en-US" dirty="0">
              <a:solidFill>
                <a:srgbClr val="0023A3"/>
              </a:solidFill>
              <a:latin typeface="Arial" panose="020B0604020202020204" pitchFamily="34" charset="0"/>
              <a:cs typeface="Arial" panose="020B0604020202020204" pitchFamily="34" charset="0"/>
            </a:endParaRPr>
          </a:p>
          <a:p>
            <a:pPr marL="342900" indent="-342900" algn="just">
              <a:lnSpc>
                <a:spcPct val="114000"/>
              </a:lnSpc>
              <a:spcAft>
                <a:spcPts val="600"/>
              </a:spcAft>
              <a:buFont typeface="Wingdings" panose="05000000000000000000" pitchFamily="2" charset="2"/>
              <a:buChar char="Ø"/>
            </a:pPr>
            <a:endParaRPr lang="en-US" b="1" dirty="0">
              <a:solidFill>
                <a:srgbClr val="0023A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315709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B5D1D-3524-485C-B0AF-429E251FCB96}"/>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8DEF69D0-8EF1-8FF0-1059-E323198DE096}"/>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F5663A9E-6754-7DE9-E58E-461BAFF96536}"/>
              </a:ext>
            </a:extLst>
          </p:cNvPr>
          <p:cNvSpPr txBox="1"/>
          <p:nvPr/>
        </p:nvSpPr>
        <p:spPr>
          <a:xfrm>
            <a:off x="1276017" y="2076799"/>
            <a:ext cx="4580034" cy="2506454"/>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de plată (II)</a:t>
            </a:r>
          </a:p>
        </p:txBody>
      </p:sp>
      <p:sp>
        <p:nvSpPr>
          <p:cNvPr id="23" name="Hi, i am Andrew Miller,…">
            <a:extLst>
              <a:ext uri="{FF2B5EF4-FFF2-40B4-BE49-F238E27FC236}">
                <a16:creationId xmlns:a16="http://schemas.microsoft.com/office/drawing/2014/main" id="{3EAA7641-7A66-5B5E-7022-0D94D0ACA00E}"/>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926E2AA6-0D80-40E8-BA6E-914E4BCB89A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FED85358-3E92-8981-42E0-CA90B7C0651A}"/>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Cheltuieli deductibile</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F20A8CFC-39BC-8CC5-A0BE-9C60F867B5FE}"/>
              </a:ext>
            </a:extLst>
          </p:cNvPr>
          <p:cNvSpPr txBox="1"/>
          <p:nvPr/>
        </p:nvSpPr>
        <p:spPr>
          <a:xfrm>
            <a:off x="7697487" y="2718210"/>
            <a:ext cx="15410496" cy="1250784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Prin cheltuieli deductibile înțelegem </a:t>
            </a:r>
            <a:r>
              <a:rPr lang="ro-RO" b="1" u="sng" dirty="0">
                <a:solidFill>
                  <a:srgbClr val="0023A3"/>
                </a:solidFill>
                <a:latin typeface="Arial" panose="020B0604020202020204" pitchFamily="34" charset="0"/>
                <a:cs typeface="Arial" panose="020B0604020202020204" pitchFamily="34" charset="0"/>
              </a:rPr>
              <a:t>cheltuielile care sunt aferente realizării venitului </a:t>
            </a:r>
            <a:r>
              <a:rPr lang="ro-RO" dirty="0">
                <a:solidFill>
                  <a:srgbClr val="0023A3"/>
                </a:solidFill>
                <a:latin typeface="Arial" panose="020B0604020202020204" pitchFamily="34" charset="0"/>
                <a:cs typeface="Arial" panose="020B0604020202020204" pitchFamily="34" charset="0"/>
              </a:rPr>
              <a:t>și care sunt efectuate în interesul direct al activității – cheltuielile putând fi deductibile integral sau limitat.</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vederea justificării deductibilității acestor cheltuieli, ele trebuie să fie atribuibile patrimoniului profesional, sens în care documentația ce stă la baza realizării acestor cheltuieli (facturi, bonuri, contracte, abonamente, etc,) </a:t>
            </a:r>
            <a:r>
              <a:rPr lang="ro-RO" b="1" dirty="0">
                <a:solidFill>
                  <a:srgbClr val="0023A3"/>
                </a:solidFill>
                <a:latin typeface="Arial" panose="020B0604020202020204" pitchFamily="34" charset="0"/>
                <a:cs typeface="Arial" panose="020B0604020202020204" pitchFamily="34" charset="0"/>
              </a:rPr>
              <a:t>trebuie să conțină codul de identificare fiscală a avocatului / asocierii</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Printre </a:t>
            </a:r>
            <a:r>
              <a:rPr lang="ro-RO" b="1" dirty="0">
                <a:solidFill>
                  <a:srgbClr val="0023A3"/>
                </a:solidFill>
                <a:latin typeface="Arial" panose="020B0604020202020204" pitchFamily="34" charset="0"/>
                <a:cs typeface="Arial" panose="020B0604020202020204" pitchFamily="34" charset="0"/>
              </a:rPr>
              <a:t>cheltuielile ce pot fi considerate deductibile integral </a:t>
            </a:r>
            <a:r>
              <a:rPr lang="ro-RO" dirty="0">
                <a:solidFill>
                  <a:srgbClr val="0023A3"/>
                </a:solidFill>
                <a:latin typeface="Arial" panose="020B0604020202020204" pitchFamily="34" charset="0"/>
                <a:cs typeface="Arial" panose="020B0604020202020204" pitchFamily="34" charset="0"/>
              </a:rPr>
              <a:t>la determinarea venitului net se numără:</a:t>
            </a:r>
            <a:endParaRPr lang="en-US" dirty="0">
              <a:solidFill>
                <a:srgbClr val="0023A3"/>
              </a:solidFill>
              <a:latin typeface="Arial" panose="020B0604020202020204" pitchFamily="34" charset="0"/>
              <a:cs typeface="Arial" panose="020B0604020202020204" pitchFamily="34" charset="0"/>
            </a:endParaRPr>
          </a:p>
          <a:p>
            <a:pPr marL="739775"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Obiecte vestimentare necesare desfășurării activității: e.g. roba;</a:t>
            </a:r>
            <a:endParaRPr lang="en-US" dirty="0">
              <a:solidFill>
                <a:srgbClr val="0023A3"/>
              </a:solidFill>
              <a:latin typeface="Arial" panose="020B0604020202020204" pitchFamily="34" charset="0"/>
              <a:cs typeface="Arial" panose="020B0604020202020204" pitchFamily="34" charset="0"/>
            </a:endParaRPr>
          </a:p>
          <a:p>
            <a:pPr marL="739775"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Cheltuielile realizate în scopul realizării de activități de formare continuă (achiziționarea de cărți de specialitate, participarea la diverse cursuri, seminare, diverse alte cursuri de pregătire / perfecționare profesională, etc.);</a:t>
            </a:r>
            <a:endParaRPr lang="en-US" dirty="0">
              <a:solidFill>
                <a:srgbClr val="0023A3"/>
              </a:solidFill>
              <a:latin typeface="Arial" panose="020B0604020202020204" pitchFamily="34" charset="0"/>
              <a:cs typeface="Arial" panose="020B0604020202020204" pitchFamily="34" charset="0"/>
            </a:endParaRPr>
          </a:p>
          <a:p>
            <a:pPr marL="739775"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Cheltuielile cu asigurarea de risc profesional;</a:t>
            </a:r>
            <a:endParaRPr lang="en-US" dirty="0">
              <a:solidFill>
                <a:srgbClr val="0023A3"/>
              </a:solidFill>
              <a:latin typeface="Arial" panose="020B0604020202020204" pitchFamily="34" charset="0"/>
              <a:cs typeface="Arial" panose="020B0604020202020204" pitchFamily="34" charset="0"/>
            </a:endParaRPr>
          </a:p>
          <a:p>
            <a:pPr marL="739775"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Cheltuielile cu taxele și obligațiile specifice profesiei – e.g. contribuția lunară la barou, contribuția lunară la Uniunea Națională a Barourilor din România, contribuția la fondul de solidaritate, etc;</a:t>
            </a:r>
            <a:endParaRPr lang="en-US" dirty="0">
              <a:solidFill>
                <a:srgbClr val="0023A3"/>
              </a:solidFill>
              <a:latin typeface="Arial" panose="020B0604020202020204" pitchFamily="34" charset="0"/>
              <a:cs typeface="Arial" panose="020B0604020202020204" pitchFamily="34" charset="0"/>
            </a:endParaRPr>
          </a:p>
          <a:p>
            <a:pPr marL="739775"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Cheltuielile cu asigurările sociale („</a:t>
            </a:r>
            <a:r>
              <a:rPr lang="ro-RO" b="1" dirty="0">
                <a:solidFill>
                  <a:srgbClr val="0023A3"/>
                </a:solidFill>
                <a:latin typeface="Arial" panose="020B0604020202020204" pitchFamily="34" charset="0"/>
                <a:cs typeface="Arial" panose="020B0604020202020204" pitchFamily="34" charset="0"/>
              </a:rPr>
              <a:t>CAS</a:t>
            </a:r>
            <a:r>
              <a:rPr lang="ro-RO" dirty="0">
                <a:solidFill>
                  <a:srgbClr val="0023A3"/>
                </a:solidFill>
                <a:latin typeface="Arial" panose="020B0604020202020204" pitchFamily="34" charset="0"/>
                <a:cs typeface="Arial" panose="020B0604020202020204" pitchFamily="34" charset="0"/>
              </a:rPr>
              <a:t>”) și cu asigurările sociale de sănătate („</a:t>
            </a:r>
            <a:r>
              <a:rPr lang="ro-RO" b="1" dirty="0">
                <a:solidFill>
                  <a:srgbClr val="0023A3"/>
                </a:solidFill>
                <a:latin typeface="Arial" panose="020B0604020202020204" pitchFamily="34" charset="0"/>
                <a:cs typeface="Arial" panose="020B0604020202020204" pitchFamily="34" charset="0"/>
              </a:rPr>
              <a:t>CASS</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pPr marL="739775"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Alte cheltuieli expres </a:t>
            </a:r>
            <a:r>
              <a:rPr lang="ro-RO" dirty="0" err="1">
                <a:solidFill>
                  <a:srgbClr val="0023A3"/>
                </a:solidFill>
                <a:latin typeface="Arial" panose="020B0604020202020204" pitchFamily="34" charset="0"/>
                <a:cs typeface="Arial" panose="020B0604020202020204" pitchFamily="34" charset="0"/>
              </a:rPr>
              <a:t>prev</a:t>
            </a:r>
            <a:r>
              <a:rPr lang="ro-MD" dirty="0" err="1">
                <a:solidFill>
                  <a:srgbClr val="0023A3"/>
                </a:solidFill>
                <a:latin typeface="Arial" panose="020B0604020202020204" pitchFamily="34" charset="0"/>
                <a:cs typeface="Arial" panose="020B0604020202020204" pitchFamily="34" charset="0"/>
              </a:rPr>
              <a:t>ăzute</a:t>
            </a:r>
            <a:r>
              <a:rPr lang="ro-MD" dirty="0">
                <a:solidFill>
                  <a:srgbClr val="0023A3"/>
                </a:solidFill>
                <a:latin typeface="Arial" panose="020B0604020202020204" pitchFamily="34" charset="0"/>
                <a:cs typeface="Arial" panose="020B0604020202020204" pitchFamily="34" charset="0"/>
              </a:rPr>
              <a:t> de lege.</a:t>
            </a:r>
            <a:endParaRPr lang="en-US" dirty="0">
              <a:solidFill>
                <a:srgbClr val="0023A3"/>
              </a:solidFill>
              <a:latin typeface="Arial" panose="020B0604020202020204" pitchFamily="34" charset="0"/>
              <a:cs typeface="Arial" panose="020B0604020202020204" pitchFamily="34" charset="0"/>
            </a:endParaRPr>
          </a:p>
          <a:p>
            <a:pPr marL="342900" indent="-342900" algn="just">
              <a:lnSpc>
                <a:spcPct val="114000"/>
              </a:lnSpc>
              <a:spcAft>
                <a:spcPts val="600"/>
              </a:spcAft>
              <a:buFont typeface="Wingdings" panose="05000000000000000000" pitchFamily="2" charset="2"/>
              <a:buChar char="Ø"/>
            </a:pPr>
            <a:endParaRPr lang="en-US" b="1"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389750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14BD2-07B8-53AD-D740-A37ED191057F}"/>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6FC236C6-E690-04C4-0D2D-FA9450434B60}"/>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F9D238EE-FA56-0665-CEF8-75C617B8EBD2}"/>
              </a:ext>
            </a:extLst>
          </p:cNvPr>
          <p:cNvSpPr txBox="1"/>
          <p:nvPr/>
        </p:nvSpPr>
        <p:spPr>
          <a:xfrm>
            <a:off x="1276017" y="2076799"/>
            <a:ext cx="4580034" cy="2506454"/>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de plată (III)</a:t>
            </a:r>
          </a:p>
        </p:txBody>
      </p:sp>
      <p:sp>
        <p:nvSpPr>
          <p:cNvPr id="23" name="Hi, i am Andrew Miller,…">
            <a:extLst>
              <a:ext uri="{FF2B5EF4-FFF2-40B4-BE49-F238E27FC236}">
                <a16:creationId xmlns:a16="http://schemas.microsoft.com/office/drawing/2014/main" id="{CD0ED6FE-4CA7-3791-6E7A-58148FF903F1}"/>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AB1BE4C7-3F23-E12E-AFFF-D3BC8CE255B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D3D91143-9EA4-253C-61E4-D1D9E4334905}"/>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Cheltuieli deductibile</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71696472-1F13-023E-91EB-2BE936059A7A}"/>
              </a:ext>
            </a:extLst>
          </p:cNvPr>
          <p:cNvSpPr txBox="1"/>
          <p:nvPr/>
        </p:nvSpPr>
        <p:spPr>
          <a:xfrm>
            <a:off x="7697487" y="2718210"/>
            <a:ext cx="15410496" cy="1482412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Printre </a:t>
            </a:r>
            <a:r>
              <a:rPr lang="ro-RO" b="1" dirty="0">
                <a:solidFill>
                  <a:srgbClr val="0023A3"/>
                </a:solidFill>
                <a:latin typeface="Arial" panose="020B0604020202020204" pitchFamily="34" charset="0"/>
                <a:cs typeface="Arial" panose="020B0604020202020204" pitchFamily="34" charset="0"/>
              </a:rPr>
              <a:t>cheltuielile cu deductibilitate limitată </a:t>
            </a:r>
            <a:r>
              <a:rPr lang="ro-RO" dirty="0">
                <a:solidFill>
                  <a:srgbClr val="0023A3"/>
                </a:solidFill>
                <a:latin typeface="Arial" panose="020B0604020202020204" pitchFamily="34" charset="0"/>
                <a:cs typeface="Arial" panose="020B0604020202020204" pitchFamily="34" charset="0"/>
              </a:rPr>
              <a:t>se numără:</a:t>
            </a:r>
            <a:endParaRPr lang="en-US" dirty="0">
              <a:solidFill>
                <a:srgbClr val="0023A3"/>
              </a:solidFill>
              <a:latin typeface="Arial" panose="020B0604020202020204" pitchFamily="34" charset="0"/>
              <a:cs typeface="Arial" panose="020B0604020202020204" pitchFamily="34" charset="0"/>
            </a:endParaRPr>
          </a:p>
          <a:p>
            <a:pPr marL="681038"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Cheltuieli aferente utilizării autovehiculelor în scop profesional, în limita a 50% (cheltuielile cu combustibilul, rovinieta și costul cu inspecția tehnică periodică, servicii de reparație și întreținere, impozitul local (în măsura în care autovehiculul este în proprietatea avocatului / asocierii), etc.);</a:t>
            </a:r>
            <a:endParaRPr lang="en-US" dirty="0">
              <a:solidFill>
                <a:srgbClr val="0023A3"/>
              </a:solidFill>
              <a:latin typeface="Arial" panose="020B0604020202020204" pitchFamily="34" charset="0"/>
              <a:cs typeface="Arial" panose="020B0604020202020204" pitchFamily="34" charset="0"/>
            </a:endParaRPr>
          </a:p>
          <a:p>
            <a:pPr marL="681038"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Cheltuiala cu amortizarea autovehiculului – în limita a 1.500 RON / lună</a:t>
            </a:r>
            <a:r>
              <a:rPr lang="en-US" dirty="0">
                <a:solidFill>
                  <a:srgbClr val="0023A3"/>
                </a:solidFill>
                <a:latin typeface="Arial" panose="020B0604020202020204" pitchFamily="34" charset="0"/>
                <a:cs typeface="Arial" panose="020B0604020202020204" pitchFamily="34" charset="0"/>
              </a:rPr>
              <a:t>;</a:t>
            </a:r>
          </a:p>
          <a:p>
            <a:pPr marL="681038"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Cheltuieli de protocol, în limita unei cote de 2% din baza de calcul (determinată ca diferență între venitul brut și cheltuielile deductibile, altele decât cheltuielile pentru acordarea de burse private și cheltuielile de protocol).</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Totodată, activele cu o valoare de peste 2.500 RON și o perioadă de utilizare mai mare de un an sunt supuse regulilor de amortizare. Cu titlu exemplificativ, dacă avocatul achiziționează un computer în valoare de 5.000 RON, costul nu va fi integral deductibil pentru anul în care a fost achiziționat activul, această cheltuială fiind dedusă pe durata de utilizare a activului, conform catalogului mijloacelor fixe (2-4 ani).</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b="1" dirty="0">
                <a:solidFill>
                  <a:srgbClr val="0023A3"/>
                </a:solidFill>
                <a:latin typeface="Arial" panose="020B0604020202020204" pitchFamily="34" charset="0"/>
                <a:cs typeface="Arial" panose="020B0604020202020204" pitchFamily="34" charset="0"/>
              </a:rPr>
              <a:t>Costurile </a:t>
            </a:r>
            <a:r>
              <a:rPr lang="ro-RO" b="1" dirty="0" err="1">
                <a:solidFill>
                  <a:srgbClr val="0023A3"/>
                </a:solidFill>
                <a:latin typeface="Arial" panose="020B0604020202020204" pitchFamily="34" charset="0"/>
                <a:cs typeface="Arial" panose="020B0604020202020204" pitchFamily="34" charset="0"/>
              </a:rPr>
              <a:t>antemenționate</a:t>
            </a:r>
            <a:r>
              <a:rPr lang="ro-RO" b="1" dirty="0">
                <a:solidFill>
                  <a:srgbClr val="0023A3"/>
                </a:solidFill>
                <a:latin typeface="Arial" panose="020B0604020202020204" pitchFamily="34" charset="0"/>
                <a:cs typeface="Arial" panose="020B0604020202020204" pitchFamily="34" charset="0"/>
              </a:rPr>
              <a:t> se deduc conform perioadei de utilizare a mijloacelor fixe în legătură cu care au fost efectuate cheltuielile, perioadă stabilită conform Catalogului privind clasificarea si duratele normale de funcționare a mijloacelor fixe (cu titlu exemplificativ, pentru autovehicule, perioada de amortizare este de 4-6 ani).</a:t>
            </a:r>
            <a:endParaRPr lang="en-US" b="1" dirty="0">
              <a:solidFill>
                <a:srgbClr val="0023A3"/>
              </a:solidFill>
              <a:latin typeface="Arial" panose="020B0604020202020204" pitchFamily="34" charset="0"/>
              <a:cs typeface="Arial" panose="020B0604020202020204" pitchFamily="34" charset="0"/>
            </a:endParaRPr>
          </a:p>
          <a:p>
            <a:pPr algn="just">
              <a:lnSpc>
                <a:spcPct val="114000"/>
              </a:lnSpc>
              <a:spcAft>
                <a:spcPts val="600"/>
              </a:spcAft>
            </a:pPr>
            <a:endParaRPr lang="en-US" dirty="0">
              <a:solidFill>
                <a:srgbClr val="0023A3"/>
              </a:solidFill>
              <a:latin typeface="Arial" panose="020B0604020202020204" pitchFamily="34" charset="0"/>
              <a:cs typeface="Arial" panose="020B0604020202020204" pitchFamily="34" charset="0"/>
            </a:endParaRPr>
          </a:p>
          <a:p>
            <a:pPr algn="just">
              <a:lnSpc>
                <a:spcPct val="114000"/>
              </a:lnSpc>
              <a:spcAft>
                <a:spcPts val="600"/>
              </a:spcAft>
            </a:pPr>
            <a:r>
              <a:rPr lang="ro-RO" b="1" dirty="0"/>
              <a:t> </a:t>
            </a:r>
            <a:endParaRPr lang="en-US" dirty="0"/>
          </a:p>
          <a:p>
            <a:r>
              <a:rPr lang="ro-RO" b="1" dirty="0"/>
              <a:t> </a:t>
            </a:r>
            <a:endParaRPr lang="en-US" dirty="0"/>
          </a:p>
          <a:p>
            <a:pPr marL="342900" indent="-342900" algn="just">
              <a:lnSpc>
                <a:spcPct val="114000"/>
              </a:lnSpc>
              <a:spcAft>
                <a:spcPts val="600"/>
              </a:spcAft>
              <a:buFont typeface="Wingdings" panose="05000000000000000000" pitchFamily="2" charset="2"/>
              <a:buChar char="Ø"/>
            </a:pPr>
            <a:endParaRPr lang="en-US" b="1"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091212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EA89C-C141-5DF6-459C-F559B699C4D5}"/>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63153BBA-2599-1600-67E2-D6295095F06F}"/>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5A85BF61-B397-84CD-813D-C7EFC3B6EA69}"/>
              </a:ext>
            </a:extLst>
          </p:cNvPr>
          <p:cNvSpPr txBox="1"/>
          <p:nvPr/>
        </p:nvSpPr>
        <p:spPr>
          <a:xfrm>
            <a:off x="1276017" y="2076799"/>
            <a:ext cx="4580034" cy="2506454"/>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de plată (IV)</a:t>
            </a:r>
          </a:p>
        </p:txBody>
      </p:sp>
      <p:sp>
        <p:nvSpPr>
          <p:cNvPr id="23" name="Hi, i am Andrew Miller,…">
            <a:extLst>
              <a:ext uri="{FF2B5EF4-FFF2-40B4-BE49-F238E27FC236}">
                <a16:creationId xmlns:a16="http://schemas.microsoft.com/office/drawing/2014/main" id="{D47B47CF-6507-66CC-6D32-888DFD7818A5}"/>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63CEA399-2A5D-3706-B168-5FDD1A8DA09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42FFE463-65FE-8387-0CB3-CB9DC0465B4A}"/>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Cheltuieli deductibile</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E6BABD1C-779D-135E-A4BB-D9FF85AD7A5E}"/>
              </a:ext>
            </a:extLst>
          </p:cNvPr>
          <p:cNvSpPr txBox="1"/>
          <p:nvPr/>
        </p:nvSpPr>
        <p:spPr>
          <a:xfrm>
            <a:off x="7697486" y="2321169"/>
            <a:ext cx="15410497" cy="167914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i="1" u="sng" dirty="0">
                <a:solidFill>
                  <a:srgbClr val="0023A3"/>
                </a:solidFill>
                <a:latin typeface="Arial" panose="020B0604020202020204" pitchFamily="34" charset="0"/>
                <a:cs typeface="Arial" panose="020B0604020202020204" pitchFamily="34" charset="0"/>
              </a:rPr>
              <a:t>În ceea ce privește cheltuielile cu autovehiculele</a:t>
            </a:r>
            <a:endParaRPr lang="en-US" b="1" u="sng"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cazul în care autovehiculul este achiziționat de un avocat colaborator / cabinet individual de avocat / asocieri, în scopul desfășurării activității economice (</a:t>
            </a:r>
            <a:r>
              <a:rPr lang="ro-RO" b="1" dirty="0">
                <a:solidFill>
                  <a:srgbClr val="0023A3"/>
                </a:solidFill>
                <a:latin typeface="Arial" panose="020B0604020202020204" pitchFamily="34" charset="0"/>
                <a:cs typeface="Arial" panose="020B0604020202020204" pitchFamily="34" charset="0"/>
              </a:rPr>
              <a:t>documentele de achiziție fiind emise către cabinet / avocat colaborator / asociere utilizând codul de identificare fiscală al acestuia / acesteia</a:t>
            </a:r>
            <a:r>
              <a:rPr lang="ro-RO" dirty="0">
                <a:solidFill>
                  <a:srgbClr val="0023A3"/>
                </a:solidFill>
                <a:latin typeface="Arial" panose="020B0604020202020204" pitchFamily="34" charset="0"/>
                <a:cs typeface="Arial" panose="020B0604020202020204" pitchFamily="34" charset="0"/>
              </a:rPr>
              <a:t>), acesta poate fi amortizat în limitele prevăzute de lege, respectiv în conformitate cu prevederile art. 68 alin. (4) lit. d) coroborat cu prevederile art. 28 alin. (14) Cod fiscal.</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măsura în care persoana / asocierea </a:t>
            </a:r>
            <a:r>
              <a:rPr lang="ro-RO" b="1" dirty="0">
                <a:solidFill>
                  <a:srgbClr val="0023A3"/>
                </a:solidFill>
                <a:latin typeface="Arial" panose="020B0604020202020204" pitchFamily="34" charset="0"/>
                <a:cs typeface="Arial" panose="020B0604020202020204" pitchFamily="34" charset="0"/>
              </a:rPr>
              <a:t>nu este înregistrată în scopuri de TVA</a:t>
            </a:r>
            <a:r>
              <a:rPr lang="ro-RO" dirty="0">
                <a:solidFill>
                  <a:srgbClr val="0023A3"/>
                </a:solidFill>
                <a:latin typeface="Arial" panose="020B0604020202020204" pitchFamily="34" charset="0"/>
                <a:cs typeface="Arial" panose="020B0604020202020204" pitchFamily="34" charset="0"/>
              </a:rPr>
              <a:t>, amortizarea autovehiculului se realizează raportat la costul total al acestuia (cost de achiziție + TVA), în limita a 1.500 RON / lună și raportat la regulile privind amortizarea mijloacelor fixe (perioada de amortizare).</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măsura în care persoana / asocierea </a:t>
            </a:r>
            <a:r>
              <a:rPr lang="ro-RO" b="1" dirty="0">
                <a:solidFill>
                  <a:srgbClr val="0023A3"/>
                </a:solidFill>
                <a:latin typeface="Arial" panose="020B0604020202020204" pitchFamily="34" charset="0"/>
                <a:cs typeface="Arial" panose="020B0604020202020204" pitchFamily="34" charset="0"/>
              </a:rPr>
              <a:t>este înregistrată în scopuri de TVA</a:t>
            </a:r>
            <a:r>
              <a:rPr lang="ro-RO" dirty="0">
                <a:solidFill>
                  <a:srgbClr val="0023A3"/>
                </a:solidFill>
                <a:latin typeface="Arial" panose="020B0604020202020204" pitchFamily="34" charset="0"/>
                <a:cs typeface="Arial" panose="020B0604020202020204" pitchFamily="34" charset="0"/>
              </a:rPr>
              <a:t>, amortizarea autovehiculului se realizează raportat doar la costul de achiziție, iar, în ceea ce privește TVA aferentă autovehiculului, în conformitate cu prevederile art. 298 alin. (1) coroborat cu normele de aplicare ale acestuia, respectiv prevederile pct. 68, aceasta va fi considerată deductibilă în procent de 50%, iar restul de 50% va fi considerată cheltuială supusă limitării adiționale de 50% în cadrul calculului de câștig net. Totodată, așa cum am menționat mai sus, diverse cheltuieli aferente utilizării normale ale autovehiculului sunt deductibile în procent de 50% - inspecția tehnică periodică, cheltuieli cu combustibilul, cheltuieli de întreținere, rovinietă, etc.</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măsura în care autovehiculul este achiziționat în regim de leasing financiar, amortizarea se calculează conform regulilor </a:t>
            </a:r>
            <a:r>
              <a:rPr lang="ro-RO" dirty="0" err="1">
                <a:solidFill>
                  <a:srgbClr val="0023A3"/>
                </a:solidFill>
                <a:latin typeface="Arial" panose="020B0604020202020204" pitchFamily="34" charset="0"/>
                <a:cs typeface="Arial" panose="020B0604020202020204" pitchFamily="34" charset="0"/>
              </a:rPr>
              <a:t>antemenționate</a:t>
            </a:r>
            <a:r>
              <a:rPr lang="ro-RO" dirty="0">
                <a:solidFill>
                  <a:srgbClr val="0023A3"/>
                </a:solidFill>
                <a:latin typeface="Arial" panose="020B0604020202020204" pitchFamily="34" charset="0"/>
                <a:cs typeface="Arial" panose="020B0604020202020204" pitchFamily="34" charset="0"/>
              </a:rPr>
              <a:t>, cu precizarea că dobânzile și alte comisioane aferente contractului de leasing au deductibilitate limitată, în procent de 50%.</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măsura în care autovehiculul este folosit în regim de leasing operațional, cheltuiala cu rata de leasing operațional este deductibilă în procent de 50%.</a:t>
            </a:r>
            <a:endParaRPr lang="en-US" dirty="0">
              <a:solidFill>
                <a:srgbClr val="0023A3"/>
              </a:solidFill>
              <a:latin typeface="Arial" panose="020B0604020202020204" pitchFamily="34" charset="0"/>
              <a:cs typeface="Arial" panose="020B0604020202020204" pitchFamily="34" charset="0"/>
            </a:endParaRPr>
          </a:p>
          <a:p>
            <a:pPr algn="just">
              <a:lnSpc>
                <a:spcPct val="114000"/>
              </a:lnSpc>
              <a:spcAft>
                <a:spcPts val="600"/>
              </a:spcAft>
            </a:pPr>
            <a:r>
              <a:rPr lang="ro-RO" b="1" dirty="0"/>
              <a:t> </a:t>
            </a:r>
            <a:endParaRPr lang="en-US" dirty="0"/>
          </a:p>
          <a:p>
            <a:r>
              <a:rPr lang="ro-RO" b="1" dirty="0"/>
              <a:t> </a:t>
            </a:r>
            <a:endParaRPr lang="en-US" dirty="0"/>
          </a:p>
          <a:p>
            <a:pPr marL="342900" indent="-342900" algn="just">
              <a:lnSpc>
                <a:spcPct val="114000"/>
              </a:lnSpc>
              <a:spcAft>
                <a:spcPts val="600"/>
              </a:spcAft>
              <a:buFont typeface="Wingdings" panose="05000000000000000000" pitchFamily="2" charset="2"/>
              <a:buChar char="Ø"/>
            </a:pPr>
            <a:endParaRPr lang="en-US" b="1"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128835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B8404-FDEE-E3E9-4C40-E88114090C4E}"/>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E104D4B1-2D34-C6B0-213A-1270D14F868D}"/>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A397EDFD-FC34-040E-C12E-28FD8593FD60}"/>
              </a:ext>
            </a:extLst>
          </p:cNvPr>
          <p:cNvSpPr txBox="1"/>
          <p:nvPr/>
        </p:nvSpPr>
        <p:spPr>
          <a:xfrm>
            <a:off x="1276017" y="2076799"/>
            <a:ext cx="4580034" cy="2506454"/>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de plată (V)</a:t>
            </a:r>
          </a:p>
        </p:txBody>
      </p:sp>
      <p:sp>
        <p:nvSpPr>
          <p:cNvPr id="23" name="Hi, i am Andrew Miller,…">
            <a:extLst>
              <a:ext uri="{FF2B5EF4-FFF2-40B4-BE49-F238E27FC236}">
                <a16:creationId xmlns:a16="http://schemas.microsoft.com/office/drawing/2014/main" id="{467CC183-9DCE-0635-338B-E1A5E644BD46}"/>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ACE6B814-7050-2AE3-2D72-0036406729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42C9BFE2-8603-89C7-AF64-0213A11C9D0A}"/>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Cheltuieli deductibile</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D2897749-5CE4-C018-4923-011306E2994E}"/>
              </a:ext>
            </a:extLst>
          </p:cNvPr>
          <p:cNvSpPr txBox="1"/>
          <p:nvPr/>
        </p:nvSpPr>
        <p:spPr>
          <a:xfrm>
            <a:off x="7367954" y="2076800"/>
            <a:ext cx="15896491" cy="1145653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u="sng" dirty="0">
                <a:solidFill>
                  <a:srgbClr val="0023A3"/>
                </a:solidFill>
                <a:latin typeface="Arial" panose="020B0604020202020204" pitchFamily="34" charset="0"/>
                <a:cs typeface="Arial" panose="020B0604020202020204" pitchFamily="34" charset="0"/>
              </a:rPr>
              <a:t>Contribuția de asigurări sociale („CAS”)</a:t>
            </a:r>
            <a:endParaRPr lang="en-US" u="sng" dirty="0">
              <a:solidFill>
                <a:srgbClr val="0023A3"/>
              </a:solidFill>
              <a:latin typeface="Arial" panose="020B0604020202020204" pitchFamily="34" charset="0"/>
              <a:cs typeface="Arial" panose="020B0604020202020204" pitchFamily="34" charset="0"/>
            </a:endParaRPr>
          </a:p>
          <a:p>
            <a:pPr algn="just">
              <a:spcAft>
                <a:spcPts val="600"/>
              </a:spcAft>
            </a:pPr>
            <a:r>
              <a:rPr lang="ro-RO" noProof="0" dirty="0">
                <a:solidFill>
                  <a:srgbClr val="0023A3"/>
                </a:solidFill>
                <a:latin typeface="Arial" panose="020B0604020202020204" pitchFamily="34" charset="0"/>
                <a:cs typeface="Arial" panose="020B0604020202020204" pitchFamily="34" charset="0"/>
              </a:rPr>
              <a:t>Persoanele care prestează activitatea de avocat sunt asigurate la Sistemul de asigurări sociale ale avocaților, sens în care contribuția de asigurări sociale se stabilește la nivelul acestuia, în funcție de reglementările proprii.</a:t>
            </a:r>
          </a:p>
          <a:p>
            <a:pPr algn="just">
              <a:spcAft>
                <a:spcPts val="600"/>
              </a:spcAft>
            </a:pPr>
            <a:r>
              <a:rPr lang="ro-RO" noProof="0" dirty="0">
                <a:solidFill>
                  <a:srgbClr val="0023A3"/>
                </a:solidFill>
                <a:latin typeface="Arial" panose="020B0604020202020204" pitchFamily="34" charset="0"/>
                <a:cs typeface="Arial" panose="020B0604020202020204" pitchFamily="34" charset="0"/>
              </a:rPr>
              <a:t>În acest sens, actualmente, contribuția de asigurări sociale este stabilită la următoarele niveluri (conform Hotărârea UNBR nr. 112/2024):</a:t>
            </a:r>
          </a:p>
          <a:p>
            <a:pPr marL="342900" indent="-342900" algn="just">
              <a:spcAft>
                <a:spcPts val="600"/>
              </a:spcAft>
              <a:buFont typeface="Wingdings" panose="05000000000000000000" pitchFamily="2" charset="2"/>
              <a:buChar char="Ø"/>
            </a:pPr>
            <a:r>
              <a:rPr lang="ro-RO" noProof="0" dirty="0">
                <a:solidFill>
                  <a:srgbClr val="0023A3"/>
                </a:solidFill>
                <a:latin typeface="Arial" panose="020B0604020202020204" pitchFamily="34" charset="0"/>
                <a:cs typeface="Arial" panose="020B0604020202020204" pitchFamily="34" charset="0"/>
              </a:rPr>
              <a:t> Pentru avocații stagiari:</a:t>
            </a:r>
          </a:p>
          <a:p>
            <a:pPr algn="just">
              <a:spcAft>
                <a:spcPts val="600"/>
              </a:spcAft>
            </a:pPr>
            <a:endParaRPr lang="en-US" dirty="0"/>
          </a:p>
          <a:p>
            <a:pPr algn="just">
              <a:spcAft>
                <a:spcPts val="600"/>
              </a:spcAft>
            </a:pPr>
            <a:r>
              <a:rPr lang="ro-RO" b="1" dirty="0"/>
              <a:t> </a:t>
            </a:r>
            <a:endParaRPr lang="en-US" dirty="0"/>
          </a:p>
          <a:p>
            <a:pPr marL="342900" indent="-342900" algn="just">
              <a:spcAft>
                <a:spcPts val="600"/>
              </a:spcAft>
              <a:buFont typeface="Wingdings" panose="05000000000000000000" pitchFamily="2" charset="2"/>
              <a:buChar char="Ø"/>
            </a:pPr>
            <a:endParaRPr lang="en-US" b="1" dirty="0">
              <a:solidFill>
                <a:srgbClr val="0023A3"/>
              </a:solidFill>
              <a:latin typeface="Arial" panose="020B0604020202020204" pitchFamily="34" charset="0"/>
              <a:cs typeface="Arial" panose="020B0604020202020204" pitchFamily="34" charset="0"/>
            </a:endParaRPr>
          </a:p>
          <a:p>
            <a:pPr lvl="0" algn="just">
              <a:spcAft>
                <a:spcPts val="600"/>
              </a:spcAft>
            </a:pPr>
            <a:endParaRPr lang="ro-RO" dirty="0">
              <a:solidFill>
                <a:srgbClr val="0023A3"/>
              </a:solidFill>
              <a:latin typeface="Arial" panose="020B0604020202020204" pitchFamily="34" charset="0"/>
              <a:cs typeface="Arial" panose="020B0604020202020204" pitchFamily="34" charset="0"/>
            </a:endParaRPr>
          </a:p>
          <a:p>
            <a:pPr lvl="0" algn="just">
              <a:spcAft>
                <a:spcPts val="600"/>
              </a:spcAft>
            </a:pPr>
            <a:endParaRPr lang="en-US" dirty="0"/>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Pentru avocații definitivi</a:t>
            </a:r>
          </a:p>
          <a:p>
            <a:pPr marL="342900" indent="-342900" algn="just">
              <a:spcAft>
                <a:spcPts val="600"/>
              </a:spcAft>
              <a:buFont typeface="Wingdings" panose="05000000000000000000" pitchFamily="2" charset="2"/>
              <a:buChar char="Ø"/>
            </a:pPr>
            <a:endParaRPr lang="en-US" dirty="0"/>
          </a:p>
          <a:p>
            <a:pPr marL="342900" lvl="0" indent="-342900" algn="just">
              <a:spcAft>
                <a:spcPts val="600"/>
              </a:spcAft>
              <a:buFont typeface="Wingdings" panose="05000000000000000000" pitchFamily="2" charset="2"/>
              <a:buChar char="Ø"/>
            </a:pPr>
            <a:endParaRPr lang="en-US" dirty="0"/>
          </a:p>
          <a:p>
            <a:pPr marL="342900" indent="-342900" algn="just">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lvl="0" algn="just">
              <a:spcAft>
                <a:spcPts val="600"/>
              </a:spcAft>
            </a:pPr>
            <a:endParaRPr lang="ro-RO" b="1" dirty="0">
              <a:solidFill>
                <a:schemeClr val="accent1">
                  <a:lumMod val="50000"/>
                </a:schemeClr>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Contribuția la bugetul Casei de Asigurări a Avocaților se calculează lunar, pe baza declarației privind venitul brut, iar plata se efectuează la filiala sau sucursala de care aparține avocatul respectiv, până la data de 25 inclusiv a lunii următoare celei pentru care se datorează aceasta.</a:t>
            </a:r>
            <a:endParaRPr lang="en-US" dirty="0">
              <a:solidFill>
                <a:srgbClr val="0023A3"/>
              </a:solidFill>
              <a:latin typeface="Arial" panose="020B0604020202020204" pitchFamily="34" charset="0"/>
              <a:cs typeface="Arial" panose="020B0604020202020204" pitchFamily="34" charset="0"/>
            </a:endParaRPr>
          </a:p>
          <a:p>
            <a:pPr lvl="0" algn="just">
              <a:lnSpc>
                <a:spcPct val="114000"/>
              </a:lnSpc>
              <a:spcAft>
                <a:spcPts val="600"/>
              </a:spcAft>
            </a:pPr>
            <a:endParaRPr lang="en-US"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6A5BB2BC-F42D-E89C-8B8B-7C2BC19ECD97}"/>
              </a:ext>
            </a:extLst>
          </p:cNvPr>
          <p:cNvGraphicFramePr>
            <a:graphicFrameLocks noGrp="1"/>
          </p:cNvGraphicFramePr>
          <p:nvPr>
            <p:extLst>
              <p:ext uri="{D42A27DB-BD31-4B8C-83A1-F6EECF244321}">
                <p14:modId xmlns:p14="http://schemas.microsoft.com/office/powerpoint/2010/main" val="635973152"/>
              </p:ext>
            </p:extLst>
          </p:nvPr>
        </p:nvGraphicFramePr>
        <p:xfrm>
          <a:off x="8106508" y="5996356"/>
          <a:ext cx="7385538" cy="1782095"/>
        </p:xfrm>
        <a:graphic>
          <a:graphicData uri="http://schemas.openxmlformats.org/drawingml/2006/table">
            <a:tbl>
              <a:tblPr firstRow="1" firstCol="1" bandRow="1">
                <a:tableStyleId>{4C3C2611-4C71-4FC5-86AE-919BDF0F9419}</a:tableStyleId>
              </a:tblPr>
              <a:tblGrid>
                <a:gridCol w="3692769">
                  <a:extLst>
                    <a:ext uri="{9D8B030D-6E8A-4147-A177-3AD203B41FA5}">
                      <a16:colId xmlns:a16="http://schemas.microsoft.com/office/drawing/2014/main" val="3871981673"/>
                    </a:ext>
                  </a:extLst>
                </a:gridCol>
                <a:gridCol w="3692769">
                  <a:extLst>
                    <a:ext uri="{9D8B030D-6E8A-4147-A177-3AD203B41FA5}">
                      <a16:colId xmlns:a16="http://schemas.microsoft.com/office/drawing/2014/main" val="1834619861"/>
                    </a:ext>
                  </a:extLst>
                </a:gridCol>
              </a:tblGrid>
              <a:tr h="484943">
                <a:tc>
                  <a:txBody>
                    <a:bodyPr/>
                    <a:lstStyle/>
                    <a:p>
                      <a:pPr marL="266700" algn="just">
                        <a:lnSpc>
                          <a:spcPct val="115000"/>
                        </a:lnSpc>
                        <a:spcAft>
                          <a:spcPts val="600"/>
                        </a:spcAft>
                        <a:buNone/>
                      </a:pPr>
                      <a:r>
                        <a:rPr lang="en-US" sz="1000" dirty="0">
                          <a:effectLst/>
                        </a:rPr>
                        <a:t>Venit Brut lunar din </a:t>
                      </a:r>
                      <a:r>
                        <a:rPr lang="en-US" sz="1000" dirty="0" err="1">
                          <a:effectLst/>
                        </a:rPr>
                        <a:t>profesie</a:t>
                      </a:r>
                      <a:endParaRPr lang="en-US" sz="1200" dirty="0">
                        <a:effectLst/>
                        <a:latin typeface="Times New Roman" panose="02020603050405020304" pitchFamily="18" charset="0"/>
                        <a:ea typeface="Times New Roman" panose="02020603050405020304" pitchFamily="18" charset="0"/>
                      </a:endParaRPr>
                    </a:p>
                  </a:txBody>
                  <a:tcPr marL="142875" marR="142875" marT="95250" marB="95250" anchor="ctr"/>
                </a:tc>
                <a:tc>
                  <a:txBody>
                    <a:bodyPr/>
                    <a:lstStyle/>
                    <a:p>
                      <a:pPr marL="266700" algn="just">
                        <a:lnSpc>
                          <a:spcPct val="115000"/>
                        </a:lnSpc>
                        <a:spcAft>
                          <a:spcPts val="600"/>
                        </a:spcAft>
                        <a:buNone/>
                      </a:pPr>
                      <a:r>
                        <a:rPr lang="en-US" sz="1000">
                          <a:effectLst/>
                        </a:rPr>
                        <a:t>Cota de Contribuție</a:t>
                      </a:r>
                      <a:endParaRPr lang="en-US" sz="1200">
                        <a:effectLst/>
                        <a:latin typeface="Times New Roman" panose="02020603050405020304" pitchFamily="18" charset="0"/>
                        <a:ea typeface="Times New Roman" panose="02020603050405020304" pitchFamily="18" charset="0"/>
                      </a:endParaRPr>
                    </a:p>
                  </a:txBody>
                  <a:tcPr marL="142875" marR="142875" marT="95250" marB="95250" anchor="ctr"/>
                </a:tc>
                <a:extLst>
                  <a:ext uri="{0D108BD9-81ED-4DB2-BD59-A6C34878D82A}">
                    <a16:rowId xmlns:a16="http://schemas.microsoft.com/office/drawing/2014/main" val="3917824727"/>
                  </a:ext>
                </a:extLst>
              </a:tr>
              <a:tr h="432384">
                <a:tc>
                  <a:txBody>
                    <a:bodyPr/>
                    <a:lstStyle/>
                    <a:p>
                      <a:pPr marL="266700" algn="just">
                        <a:lnSpc>
                          <a:spcPct val="115000"/>
                        </a:lnSpc>
                        <a:spcAft>
                          <a:spcPts val="600"/>
                        </a:spcAft>
                        <a:buNone/>
                      </a:pPr>
                      <a:r>
                        <a:rPr lang="en-US" sz="1000">
                          <a:effectLst/>
                        </a:rPr>
                        <a:t>0 – 871 lei</a:t>
                      </a:r>
                      <a:endParaRPr lang="en-US" sz="1200">
                        <a:effectLst/>
                        <a:latin typeface="Times New Roman" panose="02020603050405020304" pitchFamily="18" charset="0"/>
                        <a:ea typeface="Times New Roman" panose="02020603050405020304" pitchFamily="18" charset="0"/>
                      </a:endParaRPr>
                    </a:p>
                  </a:txBody>
                  <a:tcPr marL="142875" marR="142875" marT="76200" marB="76200" anchor="ctr"/>
                </a:tc>
                <a:tc>
                  <a:txBody>
                    <a:bodyPr/>
                    <a:lstStyle/>
                    <a:p>
                      <a:pPr marL="266700" algn="just">
                        <a:lnSpc>
                          <a:spcPct val="115000"/>
                        </a:lnSpc>
                        <a:spcAft>
                          <a:spcPts val="600"/>
                        </a:spcAft>
                        <a:buNone/>
                      </a:pPr>
                      <a:r>
                        <a:rPr lang="en-US" sz="1000">
                          <a:effectLst/>
                        </a:rPr>
                        <a:t>122 lei</a:t>
                      </a:r>
                      <a:endParaRPr lang="en-US" sz="1200">
                        <a:effectLst/>
                        <a:latin typeface="Times New Roman" panose="02020603050405020304" pitchFamily="18" charset="0"/>
                        <a:ea typeface="Times New Roman" panose="02020603050405020304" pitchFamily="18" charset="0"/>
                      </a:endParaRPr>
                    </a:p>
                  </a:txBody>
                  <a:tcPr marL="142875" marR="142875" marT="76200" marB="76200" anchor="ctr"/>
                </a:tc>
                <a:extLst>
                  <a:ext uri="{0D108BD9-81ED-4DB2-BD59-A6C34878D82A}">
                    <a16:rowId xmlns:a16="http://schemas.microsoft.com/office/drawing/2014/main" val="413252518"/>
                  </a:ext>
                </a:extLst>
              </a:tr>
              <a:tr h="432384">
                <a:tc>
                  <a:txBody>
                    <a:bodyPr/>
                    <a:lstStyle/>
                    <a:p>
                      <a:pPr marL="266700" algn="just">
                        <a:lnSpc>
                          <a:spcPct val="115000"/>
                        </a:lnSpc>
                        <a:spcAft>
                          <a:spcPts val="600"/>
                        </a:spcAft>
                        <a:buNone/>
                      </a:pPr>
                      <a:r>
                        <a:rPr lang="en-US" sz="1000">
                          <a:effectLst/>
                        </a:rPr>
                        <a:t>872 – 19.993 lei</a:t>
                      </a:r>
                      <a:endParaRPr lang="en-US" sz="1200">
                        <a:effectLst/>
                        <a:latin typeface="Times New Roman" panose="02020603050405020304" pitchFamily="18" charset="0"/>
                        <a:ea typeface="Times New Roman" panose="02020603050405020304" pitchFamily="18" charset="0"/>
                      </a:endParaRPr>
                    </a:p>
                  </a:txBody>
                  <a:tcPr marL="142875" marR="142875" marT="76200" marB="76200" anchor="ctr"/>
                </a:tc>
                <a:tc>
                  <a:txBody>
                    <a:bodyPr/>
                    <a:lstStyle/>
                    <a:p>
                      <a:pPr marL="266700" algn="just">
                        <a:lnSpc>
                          <a:spcPct val="115000"/>
                        </a:lnSpc>
                        <a:spcAft>
                          <a:spcPts val="600"/>
                        </a:spcAft>
                        <a:buNone/>
                      </a:pPr>
                      <a:r>
                        <a:rPr lang="en-US" sz="1000">
                          <a:effectLst/>
                        </a:rPr>
                        <a:t>14% din venitul brut</a:t>
                      </a:r>
                      <a:endParaRPr lang="en-US" sz="1200">
                        <a:effectLst/>
                        <a:latin typeface="Times New Roman" panose="02020603050405020304" pitchFamily="18" charset="0"/>
                        <a:ea typeface="Times New Roman" panose="02020603050405020304" pitchFamily="18" charset="0"/>
                      </a:endParaRPr>
                    </a:p>
                  </a:txBody>
                  <a:tcPr marL="142875" marR="142875" marT="76200" marB="76200" anchor="ctr"/>
                </a:tc>
                <a:extLst>
                  <a:ext uri="{0D108BD9-81ED-4DB2-BD59-A6C34878D82A}">
                    <a16:rowId xmlns:a16="http://schemas.microsoft.com/office/drawing/2014/main" val="3478981457"/>
                  </a:ext>
                </a:extLst>
              </a:tr>
              <a:tr h="432384">
                <a:tc>
                  <a:txBody>
                    <a:bodyPr/>
                    <a:lstStyle/>
                    <a:p>
                      <a:pPr marL="266700" algn="just">
                        <a:lnSpc>
                          <a:spcPct val="115000"/>
                        </a:lnSpc>
                        <a:spcAft>
                          <a:spcPts val="600"/>
                        </a:spcAft>
                        <a:buNone/>
                      </a:pPr>
                      <a:r>
                        <a:rPr lang="en-US" sz="1000">
                          <a:effectLst/>
                        </a:rPr>
                        <a:t>Peste 19.993 lei</a:t>
                      </a:r>
                      <a:endParaRPr lang="en-US" sz="1200">
                        <a:effectLst/>
                        <a:latin typeface="Times New Roman" panose="02020603050405020304" pitchFamily="18" charset="0"/>
                        <a:ea typeface="Times New Roman" panose="02020603050405020304" pitchFamily="18" charset="0"/>
                      </a:endParaRPr>
                    </a:p>
                  </a:txBody>
                  <a:tcPr marL="142875" marR="142875" marT="76200" marB="76200" anchor="ctr"/>
                </a:tc>
                <a:tc>
                  <a:txBody>
                    <a:bodyPr/>
                    <a:lstStyle/>
                    <a:p>
                      <a:pPr marL="266700" algn="just">
                        <a:lnSpc>
                          <a:spcPct val="115000"/>
                        </a:lnSpc>
                        <a:spcAft>
                          <a:spcPts val="600"/>
                        </a:spcAft>
                        <a:buNone/>
                      </a:pPr>
                      <a:r>
                        <a:rPr lang="en-US" sz="1000" dirty="0">
                          <a:effectLst/>
                        </a:rPr>
                        <a:t>2.800 lei</a:t>
                      </a:r>
                      <a:endParaRPr lang="en-US" sz="1200" dirty="0">
                        <a:effectLst/>
                        <a:latin typeface="Times New Roman" panose="02020603050405020304" pitchFamily="18" charset="0"/>
                        <a:ea typeface="Times New Roman" panose="02020603050405020304" pitchFamily="18" charset="0"/>
                      </a:endParaRPr>
                    </a:p>
                  </a:txBody>
                  <a:tcPr marL="142875" marR="142875" marT="76200" marB="76200" anchor="ctr"/>
                </a:tc>
                <a:extLst>
                  <a:ext uri="{0D108BD9-81ED-4DB2-BD59-A6C34878D82A}">
                    <a16:rowId xmlns:a16="http://schemas.microsoft.com/office/drawing/2014/main" val="1928031371"/>
                  </a:ext>
                </a:extLst>
              </a:tr>
            </a:tbl>
          </a:graphicData>
        </a:graphic>
      </p:graphicFrame>
      <p:graphicFrame>
        <p:nvGraphicFramePr>
          <p:cNvPr id="8" name="Table 7">
            <a:extLst>
              <a:ext uri="{FF2B5EF4-FFF2-40B4-BE49-F238E27FC236}">
                <a16:creationId xmlns:a16="http://schemas.microsoft.com/office/drawing/2014/main" id="{981319BF-F31F-5889-54AF-107EFC435D11}"/>
              </a:ext>
            </a:extLst>
          </p:cNvPr>
          <p:cNvGraphicFramePr>
            <a:graphicFrameLocks noGrp="1"/>
          </p:cNvGraphicFramePr>
          <p:nvPr>
            <p:extLst>
              <p:ext uri="{D42A27DB-BD31-4B8C-83A1-F6EECF244321}">
                <p14:modId xmlns:p14="http://schemas.microsoft.com/office/powerpoint/2010/main" val="1262896128"/>
              </p:ext>
            </p:extLst>
          </p:nvPr>
        </p:nvGraphicFramePr>
        <p:xfrm>
          <a:off x="8106508" y="8985739"/>
          <a:ext cx="7385538" cy="1635369"/>
        </p:xfrm>
        <a:graphic>
          <a:graphicData uri="http://schemas.openxmlformats.org/drawingml/2006/table">
            <a:tbl>
              <a:tblPr firstRow="1" firstCol="1" bandRow="1">
                <a:tableStyleId>{4C3C2611-4C71-4FC5-86AE-919BDF0F9419}</a:tableStyleId>
              </a:tblPr>
              <a:tblGrid>
                <a:gridCol w="3652040">
                  <a:extLst>
                    <a:ext uri="{9D8B030D-6E8A-4147-A177-3AD203B41FA5}">
                      <a16:colId xmlns:a16="http://schemas.microsoft.com/office/drawing/2014/main" val="2154935871"/>
                    </a:ext>
                  </a:extLst>
                </a:gridCol>
                <a:gridCol w="3733498">
                  <a:extLst>
                    <a:ext uri="{9D8B030D-6E8A-4147-A177-3AD203B41FA5}">
                      <a16:colId xmlns:a16="http://schemas.microsoft.com/office/drawing/2014/main" val="3479876013"/>
                    </a:ext>
                  </a:extLst>
                </a:gridCol>
              </a:tblGrid>
              <a:tr h="372366">
                <a:tc>
                  <a:txBody>
                    <a:bodyPr/>
                    <a:lstStyle/>
                    <a:p>
                      <a:pPr marL="38100" algn="just">
                        <a:lnSpc>
                          <a:spcPct val="115000"/>
                        </a:lnSpc>
                        <a:spcAft>
                          <a:spcPts val="600"/>
                        </a:spcAft>
                        <a:buNone/>
                      </a:pPr>
                      <a:r>
                        <a:rPr lang="en-US" sz="1000" dirty="0">
                          <a:effectLst/>
                        </a:rPr>
                        <a:t>Venit Brut lunar din </a:t>
                      </a:r>
                      <a:r>
                        <a:rPr lang="en-US" sz="1000" dirty="0" err="1">
                          <a:effectLst/>
                        </a:rPr>
                        <a:t>profesie</a:t>
                      </a:r>
                      <a:endParaRPr lang="en-US" sz="1200" dirty="0">
                        <a:effectLst/>
                        <a:latin typeface="Times New Roman" panose="02020603050405020304" pitchFamily="18" charset="0"/>
                        <a:ea typeface="Times New Roman" panose="02020603050405020304" pitchFamily="18" charset="0"/>
                      </a:endParaRPr>
                    </a:p>
                  </a:txBody>
                  <a:tcPr marL="142875" marR="142875" marT="95250" marB="95250" anchor="ctr"/>
                </a:tc>
                <a:tc>
                  <a:txBody>
                    <a:bodyPr/>
                    <a:lstStyle/>
                    <a:p>
                      <a:pPr marL="38100" algn="just">
                        <a:lnSpc>
                          <a:spcPct val="115000"/>
                        </a:lnSpc>
                        <a:spcAft>
                          <a:spcPts val="600"/>
                        </a:spcAft>
                        <a:buNone/>
                      </a:pPr>
                      <a:r>
                        <a:rPr lang="en-US" sz="1000">
                          <a:effectLst/>
                        </a:rPr>
                        <a:t>Cota de Contribuție</a:t>
                      </a:r>
                      <a:endParaRPr lang="en-US" sz="1200">
                        <a:effectLst/>
                        <a:latin typeface="Times New Roman" panose="02020603050405020304" pitchFamily="18" charset="0"/>
                        <a:ea typeface="Times New Roman" panose="02020603050405020304" pitchFamily="18" charset="0"/>
                      </a:endParaRPr>
                    </a:p>
                  </a:txBody>
                  <a:tcPr marL="142875" marR="142875" marT="95250" marB="95250" anchor="ctr"/>
                </a:tc>
                <a:extLst>
                  <a:ext uri="{0D108BD9-81ED-4DB2-BD59-A6C34878D82A}">
                    <a16:rowId xmlns:a16="http://schemas.microsoft.com/office/drawing/2014/main" val="3054725476"/>
                  </a:ext>
                </a:extLst>
              </a:tr>
              <a:tr h="421001">
                <a:tc>
                  <a:txBody>
                    <a:bodyPr/>
                    <a:lstStyle/>
                    <a:p>
                      <a:pPr marL="38100" algn="just">
                        <a:lnSpc>
                          <a:spcPct val="115000"/>
                        </a:lnSpc>
                        <a:spcAft>
                          <a:spcPts val="600"/>
                        </a:spcAft>
                        <a:buNone/>
                      </a:pPr>
                      <a:r>
                        <a:rPr lang="en-US" sz="1000" dirty="0">
                          <a:effectLst/>
                        </a:rPr>
                        <a:t>0 – 4.000 lei</a:t>
                      </a:r>
                      <a:endParaRPr lang="en-US" sz="1200" dirty="0">
                        <a:effectLst/>
                        <a:latin typeface="Times New Roman" panose="02020603050405020304" pitchFamily="18" charset="0"/>
                        <a:ea typeface="Times New Roman" panose="02020603050405020304" pitchFamily="18" charset="0"/>
                      </a:endParaRPr>
                    </a:p>
                  </a:txBody>
                  <a:tcPr marL="142875" marR="142875" marT="76200" marB="76200" anchor="ctr"/>
                </a:tc>
                <a:tc>
                  <a:txBody>
                    <a:bodyPr/>
                    <a:lstStyle/>
                    <a:p>
                      <a:pPr marL="38100" algn="just">
                        <a:lnSpc>
                          <a:spcPct val="115000"/>
                        </a:lnSpc>
                        <a:spcAft>
                          <a:spcPts val="600"/>
                        </a:spcAft>
                        <a:buNone/>
                      </a:pPr>
                      <a:r>
                        <a:rPr lang="en-US" sz="1000" dirty="0">
                          <a:effectLst/>
                        </a:rPr>
                        <a:t>560 lei</a:t>
                      </a:r>
                      <a:endParaRPr lang="en-US" sz="1200" dirty="0">
                        <a:effectLst/>
                        <a:latin typeface="Times New Roman" panose="02020603050405020304" pitchFamily="18" charset="0"/>
                        <a:ea typeface="Times New Roman" panose="02020603050405020304" pitchFamily="18" charset="0"/>
                      </a:endParaRPr>
                    </a:p>
                  </a:txBody>
                  <a:tcPr marL="142875" marR="142875" marT="76200" marB="76200" anchor="ctr"/>
                </a:tc>
                <a:extLst>
                  <a:ext uri="{0D108BD9-81ED-4DB2-BD59-A6C34878D82A}">
                    <a16:rowId xmlns:a16="http://schemas.microsoft.com/office/drawing/2014/main" val="3141679416"/>
                  </a:ext>
                </a:extLst>
              </a:tr>
              <a:tr h="421001">
                <a:tc>
                  <a:txBody>
                    <a:bodyPr/>
                    <a:lstStyle/>
                    <a:p>
                      <a:pPr marL="38100" algn="just">
                        <a:lnSpc>
                          <a:spcPct val="115000"/>
                        </a:lnSpc>
                        <a:spcAft>
                          <a:spcPts val="600"/>
                        </a:spcAft>
                        <a:buNone/>
                      </a:pPr>
                      <a:r>
                        <a:rPr lang="en-US" sz="1000">
                          <a:effectLst/>
                        </a:rPr>
                        <a:t>4.001 – 19.993 lei</a:t>
                      </a:r>
                      <a:endParaRPr lang="en-US" sz="1200">
                        <a:effectLst/>
                        <a:latin typeface="Times New Roman" panose="02020603050405020304" pitchFamily="18" charset="0"/>
                        <a:ea typeface="Times New Roman" panose="02020603050405020304" pitchFamily="18" charset="0"/>
                      </a:endParaRPr>
                    </a:p>
                  </a:txBody>
                  <a:tcPr marL="142875" marR="142875" marT="76200" marB="76200" anchor="ctr"/>
                </a:tc>
                <a:tc>
                  <a:txBody>
                    <a:bodyPr/>
                    <a:lstStyle/>
                    <a:p>
                      <a:pPr marL="38100" algn="just">
                        <a:lnSpc>
                          <a:spcPct val="115000"/>
                        </a:lnSpc>
                        <a:spcAft>
                          <a:spcPts val="600"/>
                        </a:spcAft>
                        <a:buNone/>
                      </a:pPr>
                      <a:r>
                        <a:rPr lang="en-US" sz="1000" dirty="0">
                          <a:effectLst/>
                        </a:rPr>
                        <a:t>14% din </a:t>
                      </a:r>
                      <a:r>
                        <a:rPr lang="en-US" sz="1000" dirty="0" err="1">
                          <a:effectLst/>
                        </a:rPr>
                        <a:t>venitul</a:t>
                      </a:r>
                      <a:r>
                        <a:rPr lang="en-US" sz="1000" dirty="0">
                          <a:effectLst/>
                        </a:rPr>
                        <a:t> brut</a:t>
                      </a:r>
                      <a:endParaRPr lang="en-US" sz="1200" dirty="0">
                        <a:effectLst/>
                        <a:latin typeface="Times New Roman" panose="02020603050405020304" pitchFamily="18" charset="0"/>
                        <a:ea typeface="Times New Roman" panose="02020603050405020304" pitchFamily="18" charset="0"/>
                      </a:endParaRPr>
                    </a:p>
                  </a:txBody>
                  <a:tcPr marL="142875" marR="142875" marT="76200" marB="76200" anchor="ctr"/>
                </a:tc>
                <a:extLst>
                  <a:ext uri="{0D108BD9-81ED-4DB2-BD59-A6C34878D82A}">
                    <a16:rowId xmlns:a16="http://schemas.microsoft.com/office/drawing/2014/main" val="789505190"/>
                  </a:ext>
                </a:extLst>
              </a:tr>
              <a:tr h="421001">
                <a:tc>
                  <a:txBody>
                    <a:bodyPr/>
                    <a:lstStyle/>
                    <a:p>
                      <a:pPr marL="38100" algn="just">
                        <a:lnSpc>
                          <a:spcPct val="115000"/>
                        </a:lnSpc>
                        <a:spcAft>
                          <a:spcPts val="600"/>
                        </a:spcAft>
                        <a:buNone/>
                      </a:pPr>
                      <a:r>
                        <a:rPr lang="en-US" sz="1000" dirty="0" err="1">
                          <a:effectLst/>
                        </a:rPr>
                        <a:t>Peste</a:t>
                      </a:r>
                      <a:r>
                        <a:rPr lang="en-US" sz="1000" dirty="0">
                          <a:effectLst/>
                        </a:rPr>
                        <a:t> 19.993 lei</a:t>
                      </a:r>
                      <a:endParaRPr lang="en-US" sz="1200" dirty="0">
                        <a:effectLst/>
                        <a:latin typeface="Times New Roman" panose="02020603050405020304" pitchFamily="18" charset="0"/>
                        <a:ea typeface="Times New Roman" panose="02020603050405020304" pitchFamily="18" charset="0"/>
                      </a:endParaRPr>
                    </a:p>
                  </a:txBody>
                  <a:tcPr marL="142875" marR="142875" marT="76200" marB="76200" anchor="ctr"/>
                </a:tc>
                <a:tc>
                  <a:txBody>
                    <a:bodyPr/>
                    <a:lstStyle/>
                    <a:p>
                      <a:pPr marL="38100" algn="just">
                        <a:lnSpc>
                          <a:spcPct val="115000"/>
                        </a:lnSpc>
                        <a:spcAft>
                          <a:spcPts val="600"/>
                        </a:spcAft>
                        <a:buNone/>
                      </a:pPr>
                      <a:r>
                        <a:rPr lang="en-US" sz="1000" dirty="0">
                          <a:effectLst/>
                        </a:rPr>
                        <a:t>2.800 lei</a:t>
                      </a:r>
                      <a:endParaRPr lang="en-US" sz="1200" dirty="0">
                        <a:effectLst/>
                        <a:latin typeface="Times New Roman" panose="02020603050405020304" pitchFamily="18" charset="0"/>
                        <a:ea typeface="Times New Roman" panose="02020603050405020304" pitchFamily="18" charset="0"/>
                      </a:endParaRPr>
                    </a:p>
                  </a:txBody>
                  <a:tcPr marL="142875" marR="142875" marT="76200" marB="76200" anchor="ctr"/>
                </a:tc>
                <a:extLst>
                  <a:ext uri="{0D108BD9-81ED-4DB2-BD59-A6C34878D82A}">
                    <a16:rowId xmlns:a16="http://schemas.microsoft.com/office/drawing/2014/main" val="2971193885"/>
                  </a:ext>
                </a:extLst>
              </a:tr>
            </a:tbl>
          </a:graphicData>
        </a:graphic>
      </p:graphicFrame>
    </p:spTree>
    <p:extLst>
      <p:ext uri="{BB962C8B-B14F-4D97-AF65-F5344CB8AC3E}">
        <p14:creationId xmlns:p14="http://schemas.microsoft.com/office/powerpoint/2010/main" val="234942464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F8F2E-14F9-C0A9-8D83-275FAFB5A874}"/>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5F9514A0-F37A-E013-EBE7-F9F50A41E768}"/>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12379B82-9E54-D0AC-1592-B6AE64E7D1F8}"/>
              </a:ext>
            </a:extLst>
          </p:cNvPr>
          <p:cNvSpPr txBox="1"/>
          <p:nvPr/>
        </p:nvSpPr>
        <p:spPr>
          <a:xfrm>
            <a:off x="1276017" y="2076799"/>
            <a:ext cx="4580034" cy="2506454"/>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de plată (VI)</a:t>
            </a:r>
          </a:p>
        </p:txBody>
      </p:sp>
      <p:sp>
        <p:nvSpPr>
          <p:cNvPr id="23" name="Hi, i am Andrew Miller,…">
            <a:extLst>
              <a:ext uri="{FF2B5EF4-FFF2-40B4-BE49-F238E27FC236}">
                <a16:creationId xmlns:a16="http://schemas.microsoft.com/office/drawing/2014/main" id="{92561829-9D22-2169-44D8-F3968F46B4AC}"/>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6167990F-02AD-C8E0-42B2-80101E21228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EB639927-2B56-0C0D-116B-7B80FD413F17}"/>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Cheltuieli deductibile</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11BDD68B-35F6-A794-3F7D-1590E814895F}"/>
              </a:ext>
            </a:extLst>
          </p:cNvPr>
          <p:cNvSpPr txBox="1"/>
          <p:nvPr/>
        </p:nvSpPr>
        <p:spPr>
          <a:xfrm>
            <a:off x="7697486" y="2718210"/>
            <a:ext cx="15566959" cy="817377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u="sng" dirty="0">
                <a:solidFill>
                  <a:srgbClr val="0023A3"/>
                </a:solidFill>
                <a:latin typeface="Arial" panose="020B0604020202020204" pitchFamily="34" charset="0"/>
                <a:cs typeface="Arial" panose="020B0604020202020204" pitchFamily="34" charset="0"/>
              </a:rPr>
              <a:t>Contribuția de asigurări sociale de sănătate („CASS”)</a:t>
            </a:r>
            <a:endParaRPr lang="en-US" u="sng"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conformitate cu prevederile art. 170 Cod fiscal, persoanele fizice care obțin venituri din desfășurarea activității de avocat din una sau mai multe surse, datorează contribuția de asigurări sociale de sănătate (în procent de 10%) la o bază anuală de calcul egală cu suma rezultată prin cumularea venitului net anual realizat (venit brut – cheltuieli deductibile), </a:t>
            </a:r>
            <a:r>
              <a:rPr lang="ro-RO" b="1" dirty="0">
                <a:solidFill>
                  <a:srgbClr val="0023A3"/>
                </a:solidFill>
                <a:latin typeface="Arial" panose="020B0604020202020204" pitchFamily="34" charset="0"/>
                <a:cs typeface="Arial" panose="020B0604020202020204" pitchFamily="34" charset="0"/>
              </a:rPr>
              <a:t>care nu poate fi mai mare decât cea corespunzătoare unei baze anuale de calcul egale cu nivelul de 60 de salarii minime brute pe țară (posibil 72 de salarii minime brute pe țară începând cu 1 ianuarie 2026)</a:t>
            </a:r>
            <a:r>
              <a:rPr lang="ro-RO" dirty="0">
                <a:solidFill>
                  <a:srgbClr val="0023A3"/>
                </a:solidFill>
                <a:latin typeface="Arial" panose="020B0604020202020204" pitchFamily="34" charset="0"/>
                <a:cs typeface="Arial" panose="020B0604020202020204" pitchFamily="34" charset="0"/>
              </a:rPr>
              <a:t>. </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La determinarea bazei anuale de calcul a CASS nu se iau în considerare pierderile fiscale.</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conformitate cu prevederile art. 174 alin. (2) Cod fiscal, în situația în care persoanele fizice au înregistrat pierdere fiscală sau un venit net anual egal cu zero, nu datorează CASS (dar pot opta pentru plata acesteia).</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Totodată, în conformitate cu prevederile art. 174 alin. (6) Cod fiscal, în situația în care baza de calcul este mai mică decât cea corespunzătoare unei baze de calcul egale cu nivelul de 6 salarii minime, </a:t>
            </a:r>
            <a:r>
              <a:rPr lang="ro-RO" b="1" dirty="0">
                <a:solidFill>
                  <a:srgbClr val="0023A3"/>
                </a:solidFill>
                <a:latin typeface="Arial" panose="020B0604020202020204" pitchFamily="34" charset="0"/>
                <a:cs typeface="Arial" panose="020B0604020202020204" pitchFamily="34" charset="0"/>
              </a:rPr>
              <a:t>persoanele fizice datorează o diferență de CASS până la nivelul celei corespunzătoare bazei de calcul egală cu 6 salarii minime.</a:t>
            </a:r>
            <a:endParaRPr lang="en-US" dirty="0">
              <a:solidFill>
                <a:srgbClr val="0023A3"/>
              </a:solidFill>
              <a:latin typeface="Arial" panose="020B0604020202020204" pitchFamily="34" charset="0"/>
              <a:cs typeface="Arial" panose="020B0604020202020204" pitchFamily="34" charset="0"/>
            </a:endParaRPr>
          </a:p>
          <a:p>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8180193"/>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58BEC-33AE-C65A-6AF7-975324C84F71}"/>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6D526693-845E-FB0E-10DA-D9C156BF3265}"/>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54DEC647-6B52-5099-7E2E-EA0C246A94A5}"/>
              </a:ext>
            </a:extLst>
          </p:cNvPr>
          <p:cNvSpPr txBox="1"/>
          <p:nvPr/>
        </p:nvSpPr>
        <p:spPr>
          <a:xfrm>
            <a:off x="1276017" y="2076799"/>
            <a:ext cx="4580034" cy="2506454"/>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de plată (VII)</a:t>
            </a:r>
          </a:p>
        </p:txBody>
      </p:sp>
      <p:sp>
        <p:nvSpPr>
          <p:cNvPr id="23" name="Hi, i am Andrew Miller,…">
            <a:extLst>
              <a:ext uri="{FF2B5EF4-FFF2-40B4-BE49-F238E27FC236}">
                <a16:creationId xmlns:a16="http://schemas.microsoft.com/office/drawing/2014/main" id="{FB2C6C5E-DAE1-CD7A-CDAE-D8EE71C54759}"/>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96B7E4D6-6D76-56B6-A314-915852DE94F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4E865664-F580-4672-69D1-45A92B9BC09A}"/>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Impozit </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2F4267A9-EB27-8E79-1B6D-75FC20899F75}"/>
              </a:ext>
            </a:extLst>
          </p:cNvPr>
          <p:cNvSpPr txBox="1"/>
          <p:nvPr/>
        </p:nvSpPr>
        <p:spPr>
          <a:xfrm>
            <a:off x="7697486" y="2718210"/>
            <a:ext cx="15566959" cy="936179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514350" indent="-514350" algn="just">
              <a:spcAft>
                <a:spcPts val="600"/>
              </a:spcAft>
              <a:buFont typeface="+mj-lt"/>
              <a:buAutoNum type="romanUcPeriod"/>
            </a:pPr>
            <a:r>
              <a:rPr lang="ro-RO" b="1" dirty="0">
                <a:solidFill>
                  <a:srgbClr val="0023A3"/>
                </a:solidFill>
                <a:latin typeface="Arial" panose="020B0604020202020204" pitchFamily="34" charset="0"/>
                <a:cs typeface="Arial" panose="020B0604020202020204" pitchFamily="34" charset="0"/>
              </a:rPr>
              <a:t>Determinarea impozitului pe venit</a:t>
            </a: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Conform prevederilor art. 64 alin. (1) Cod fiscal, cota de impozitare este de 10% și se aplică asupra venitului impozabil (stabilit conform celor indicate în cele ce preced, respectiv ca diferență între venitul brut și cheltuielile deductibile).</a:t>
            </a:r>
          </a:p>
          <a:p>
            <a:pPr algn="just">
              <a:spcAft>
                <a:spcPts val="600"/>
              </a:spcAft>
            </a:pPr>
            <a:endParaRPr lang="ro-RO" dirty="0">
              <a:solidFill>
                <a:srgbClr val="0023A3"/>
              </a:solidFill>
              <a:latin typeface="Arial" panose="020B0604020202020204" pitchFamily="34" charset="0"/>
              <a:cs typeface="Arial" panose="020B0604020202020204" pitchFamily="34" charset="0"/>
            </a:endParaRPr>
          </a:p>
          <a:p>
            <a:pPr marL="514350" indent="-514350" algn="just">
              <a:spcAft>
                <a:spcPts val="600"/>
              </a:spcAft>
              <a:buFont typeface="+mj-lt"/>
              <a:buAutoNum type="romanUcPeriod" startAt="2"/>
            </a:pPr>
            <a:r>
              <a:rPr lang="ro-RO" b="1" dirty="0">
                <a:solidFill>
                  <a:srgbClr val="0023A3"/>
                </a:solidFill>
                <a:latin typeface="Arial" panose="020B0604020202020204" pitchFamily="34" charset="0"/>
                <a:cs typeface="Arial" panose="020B0604020202020204" pitchFamily="34" charset="0"/>
              </a:rPr>
              <a:t>Impozit pe clădiri</a:t>
            </a: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măsura în care </a:t>
            </a:r>
            <a:r>
              <a:rPr lang="ro-RO" b="1" dirty="0">
                <a:solidFill>
                  <a:srgbClr val="0023A3"/>
                </a:solidFill>
                <a:latin typeface="Arial" panose="020B0604020202020204" pitchFamily="34" charset="0"/>
                <a:cs typeface="Arial" panose="020B0604020202020204" pitchFamily="34" charset="0"/>
              </a:rPr>
              <a:t>sediul în care este desfășurată activitatea se află în locuința avocatului </a:t>
            </a:r>
            <a:r>
              <a:rPr lang="ro-RO" dirty="0">
                <a:solidFill>
                  <a:srgbClr val="0023A3"/>
                </a:solidFill>
                <a:latin typeface="Arial" panose="020B0604020202020204" pitchFamily="34" charset="0"/>
                <a:cs typeface="Arial" panose="020B0604020202020204" pitchFamily="34" charset="0"/>
              </a:rPr>
              <a:t>(așa încât </a:t>
            </a:r>
            <a:r>
              <a:rPr lang="ro-RO" b="1" dirty="0">
                <a:solidFill>
                  <a:srgbClr val="0023A3"/>
                </a:solidFill>
                <a:latin typeface="Arial" panose="020B0604020202020204" pitchFamily="34" charset="0"/>
                <a:cs typeface="Arial" panose="020B0604020202020204" pitchFamily="34" charset="0"/>
              </a:rPr>
              <a:t>clădirea are destinație mixtă</a:t>
            </a:r>
            <a:r>
              <a:rPr lang="ro-RO" dirty="0">
                <a:solidFill>
                  <a:srgbClr val="0023A3"/>
                </a:solidFill>
                <a:latin typeface="Arial" panose="020B0604020202020204" pitchFamily="34" charset="0"/>
                <a:cs typeface="Arial" panose="020B0604020202020204" pitchFamily="34" charset="0"/>
              </a:rPr>
              <a:t>), în conformitate cu prevederile art. 459 Cod fiscal, impozitul pe clădiri se calculează prin însumarea impozitului calculat pentru suprafața folosită în scop rezidențial cu impozitul determinat pentru suprafața folosită în scop nerezidențial, indicată prin declarație pe propria răspundere.</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același timp, în măsura în care proprietarul nu declară la organul fiscal suprafața folosită în scop nerezidențial, impozitul pe clădiri se calculează prin aplicarea cotei de 0.3% asupra valorii impozabile determinate conform regulilor privind clădirile rezidențiale.</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conformitate cu prevederile art. 462 alin. (1) Cod fiscal, impozitul pe clădiri se plătește anual, în două rate egale, </a:t>
            </a:r>
            <a:r>
              <a:rPr lang="ro-RO" b="1" dirty="0">
                <a:solidFill>
                  <a:srgbClr val="0023A3"/>
                </a:solidFill>
                <a:latin typeface="Arial" panose="020B0604020202020204" pitchFamily="34" charset="0"/>
                <a:cs typeface="Arial" panose="020B0604020202020204" pitchFamily="34" charset="0"/>
              </a:rPr>
              <a:t>până la datele de 31 martie și 30 septembrie</a:t>
            </a:r>
            <a:r>
              <a:rPr lang="ro-RO" dirty="0">
                <a:solidFill>
                  <a:srgbClr val="0023A3"/>
                </a:solidFill>
                <a:latin typeface="Arial" panose="020B0604020202020204" pitchFamily="34" charset="0"/>
                <a:cs typeface="Arial" panose="020B0604020202020204" pitchFamily="34" charset="0"/>
              </a:rPr>
              <a:t>, </a:t>
            </a:r>
            <a:r>
              <a:rPr lang="ro-RO" b="1" dirty="0">
                <a:solidFill>
                  <a:srgbClr val="0023A3"/>
                </a:solidFill>
                <a:latin typeface="Arial" panose="020B0604020202020204" pitchFamily="34" charset="0"/>
                <a:cs typeface="Arial" panose="020B0604020202020204" pitchFamily="34" charset="0"/>
              </a:rPr>
              <a:t>inclusiv</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808032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 name="Rechteck"/>
          <p:cNvSpPr/>
          <p:nvPr/>
        </p:nvSpPr>
        <p:spPr>
          <a:xfrm>
            <a:off x="329527" y="347241"/>
            <a:ext cx="6382558"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p:cNvSpPr txBox="1"/>
          <p:nvPr/>
        </p:nvSpPr>
        <p:spPr>
          <a:xfrm>
            <a:off x="1276017" y="2076799"/>
            <a:ext cx="4794043" cy="2506454"/>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Legislația incidentă</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C5EFC32F-F1D0-43B9-B342-3E2488E97510}"/>
              </a:ext>
            </a:extLst>
          </p:cNvPr>
          <p:cNvSpPr txBox="1"/>
          <p:nvPr/>
        </p:nvSpPr>
        <p:spPr>
          <a:xfrm>
            <a:off x="7820706" y="4070602"/>
            <a:ext cx="15039443" cy="9298157"/>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38171BA0-09BC-463B-98BB-9C4397376DE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D5DBC54D-A600-1944-CFDB-E94678B990B1}"/>
              </a:ext>
            </a:extLst>
          </p:cNvPr>
          <p:cNvSpPr txBox="1"/>
          <p:nvPr/>
        </p:nvSpPr>
        <p:spPr>
          <a:xfrm>
            <a:off x="9693613" y="1520621"/>
            <a:ext cx="12188756" cy="7791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endParaRPr lang="ro-RO" sz="3600" b="1" dirty="0">
              <a:solidFill>
                <a:schemeClr val="accent1">
                  <a:lumMod val="50000"/>
                </a:schemeClr>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5842C0A-649E-7AA5-769D-A9DECE7BC997}"/>
              </a:ext>
            </a:extLst>
          </p:cNvPr>
          <p:cNvSpPr txBox="1"/>
          <p:nvPr/>
        </p:nvSpPr>
        <p:spPr>
          <a:xfrm>
            <a:off x="7684369" y="1727268"/>
            <a:ext cx="15423614" cy="403725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u="sng" dirty="0">
                <a:solidFill>
                  <a:srgbClr val="0023A3"/>
                </a:solidFill>
                <a:latin typeface="Arial" panose="020B0604020202020204" pitchFamily="34" charset="0"/>
                <a:cs typeface="Arial" panose="020B0604020202020204" pitchFamily="34" charset="0"/>
              </a:rPr>
              <a:t>Legislație incidentă</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Legea nr. 227/2015 privind Codul fiscal („</a:t>
            </a:r>
            <a:r>
              <a:rPr lang="ro-RO" b="1" dirty="0">
                <a:solidFill>
                  <a:srgbClr val="0023A3"/>
                </a:solidFill>
                <a:latin typeface="Arial" panose="020B0604020202020204" pitchFamily="34" charset="0"/>
                <a:cs typeface="Arial" panose="020B0604020202020204" pitchFamily="34" charset="0"/>
              </a:rPr>
              <a:t>Codul fiscal</a:t>
            </a:r>
            <a:r>
              <a:rPr lang="ro-RO" dirty="0">
                <a:solidFill>
                  <a:srgbClr val="0023A3"/>
                </a:solidFill>
                <a:latin typeface="Arial" panose="020B0604020202020204" pitchFamily="34" charset="0"/>
                <a:cs typeface="Arial" panose="020B0604020202020204" pitchFamily="34" charset="0"/>
              </a:rPr>
              <a:t>”)</a:t>
            </a:r>
            <a:r>
              <a:rPr lang="en-US" dirty="0">
                <a:solidFill>
                  <a:srgbClr val="0023A3"/>
                </a:solidFill>
                <a:latin typeface="Arial" panose="020B0604020202020204" pitchFamily="34" charset="0"/>
                <a:cs typeface="Arial" panose="020B0604020202020204" pitchFamily="34" charset="0"/>
              </a:rPr>
              <a:t>;</a:t>
            </a: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Legea nr. 51/1995 pentru organizarea și exercitarea profesiei de avocat („</a:t>
            </a:r>
            <a:r>
              <a:rPr lang="ro-RO" b="1" dirty="0">
                <a:solidFill>
                  <a:srgbClr val="0023A3"/>
                </a:solidFill>
                <a:latin typeface="Arial" panose="020B0604020202020204" pitchFamily="34" charset="0"/>
                <a:cs typeface="Arial" panose="020B0604020202020204" pitchFamily="34" charset="0"/>
              </a:rPr>
              <a:t>Legea nr. 51/1995</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Hotărârea Consiliului UNBR nr. 112 din 13-14 decembrie 2024 („</a:t>
            </a:r>
            <a:r>
              <a:rPr lang="ro-RO" b="1" dirty="0">
                <a:solidFill>
                  <a:srgbClr val="0023A3"/>
                </a:solidFill>
                <a:latin typeface="Arial" panose="020B0604020202020204" pitchFamily="34" charset="0"/>
                <a:cs typeface="Arial" panose="020B0604020202020204" pitchFamily="34" charset="0"/>
              </a:rPr>
              <a:t>Hotărârea UNBR nr. 112/2024</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Ordinul nr. 2634/2015 privind documentele financiar-contabile („</a:t>
            </a:r>
            <a:r>
              <a:rPr lang="ro-RO" b="1" dirty="0">
                <a:solidFill>
                  <a:srgbClr val="0023A3"/>
                </a:solidFill>
                <a:latin typeface="Arial" panose="020B0604020202020204" pitchFamily="34" charset="0"/>
                <a:cs typeface="Arial" panose="020B0604020202020204" pitchFamily="34" charset="0"/>
              </a:rPr>
              <a:t>Ordin 2634/2015</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Ordinul nr. 170/2015 pentru aprobarea Reglementărilor contabile privind contabilitatea în partidă simplă („</a:t>
            </a:r>
            <a:r>
              <a:rPr lang="ro-RO" b="1" dirty="0">
                <a:solidFill>
                  <a:srgbClr val="0023A3"/>
                </a:solidFill>
                <a:latin typeface="Arial" panose="020B0604020202020204" pitchFamily="34" charset="0"/>
                <a:cs typeface="Arial" panose="020B0604020202020204" pitchFamily="34" charset="0"/>
              </a:rPr>
              <a:t>Ordin nr. 170/2015</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8593527"/>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4C5C6-3493-39BE-8107-72E5B03A5D16}"/>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95F97DC7-B34E-4AEE-A8A0-61FA2387B9F3}"/>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B6472276-86BD-05F0-FFB9-D39D24FF2041}"/>
              </a:ext>
            </a:extLst>
          </p:cNvPr>
          <p:cNvSpPr txBox="1"/>
          <p:nvPr/>
        </p:nvSpPr>
        <p:spPr>
          <a:xfrm>
            <a:off x="1276017" y="2076799"/>
            <a:ext cx="4580034" cy="4722446"/>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Exemplificare obligații declarative și de plată avocați</a:t>
            </a:r>
            <a:endPar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87DBB876-99CC-49C5-97ED-0FDFC2A64E1D}"/>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EC742136-B1DB-5E92-AE73-56B08F03332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F424F713-42A4-9FEF-CF90-D2E40718F25B}"/>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Exemplu practic (I)</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C424C54-9E03-7971-59B1-6E004C8E2FF1}"/>
              </a:ext>
            </a:extLst>
          </p:cNvPr>
          <p:cNvSpPr txBox="1"/>
          <p:nvPr/>
        </p:nvSpPr>
        <p:spPr>
          <a:xfrm>
            <a:off x="7697486" y="2718210"/>
            <a:ext cx="15566959" cy="114085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ro-RO" dirty="0">
                <a:solidFill>
                  <a:srgbClr val="0023A3"/>
                </a:solidFill>
                <a:latin typeface="Arial" panose="020B0604020202020204" pitchFamily="34" charset="0"/>
                <a:cs typeface="Arial" panose="020B0604020202020204" pitchFamily="34" charset="0"/>
              </a:rPr>
              <a:t>Pe parcursul anului 2025 o persoană obține venituri din exercitarea profesiei de avocat (în calitate de avocat definitiv) în cuantum total de </a:t>
            </a:r>
            <a:r>
              <a:rPr lang="ro-RO" b="1" dirty="0">
                <a:solidFill>
                  <a:srgbClr val="0023A3"/>
                </a:solidFill>
                <a:latin typeface="Arial" panose="020B0604020202020204" pitchFamily="34" charset="0"/>
                <a:cs typeface="Arial" panose="020B0604020202020204" pitchFamily="34" charset="0"/>
              </a:rPr>
              <a:t>240.000 lei (20.000 lei * 12 luni), </a:t>
            </a:r>
            <a:r>
              <a:rPr lang="ro-RO" dirty="0">
                <a:solidFill>
                  <a:srgbClr val="0023A3"/>
                </a:solidFill>
                <a:latin typeface="Arial" panose="020B0604020202020204" pitchFamily="34" charset="0"/>
                <a:cs typeface="Arial" panose="020B0604020202020204" pitchFamily="34" charset="0"/>
              </a:rPr>
              <a:t>având închiriat un spațiu pentru desfășurarea activității.</a:t>
            </a:r>
            <a:endParaRPr lang="en-US" dirty="0">
              <a:solidFill>
                <a:srgbClr val="0023A3"/>
              </a:solidFill>
              <a:latin typeface="Arial" panose="020B0604020202020204" pitchFamily="34" charset="0"/>
              <a:cs typeface="Arial" panose="020B0604020202020204" pitchFamily="34" charset="0"/>
            </a:endParaRPr>
          </a:p>
          <a:p>
            <a:r>
              <a:rPr lang="ro-RO" b="1" i="1" dirty="0">
                <a:solidFill>
                  <a:srgbClr val="0023A3"/>
                </a:solidFill>
                <a:latin typeface="Arial" panose="020B0604020202020204" pitchFamily="34" charset="0"/>
                <a:cs typeface="Arial" panose="020B0604020202020204" pitchFamily="34" charset="0"/>
              </a:rPr>
              <a:t>Cheltuielile deductibile anuale aferente desfășurării activității profesiei au fost următoarele</a:t>
            </a:r>
            <a:r>
              <a:rPr lang="ro-RO" i="1" dirty="0">
                <a:solidFill>
                  <a:srgbClr val="0023A3"/>
                </a:solidFill>
                <a:latin typeface="Arial" panose="020B0604020202020204" pitchFamily="34" charset="0"/>
                <a:cs typeface="Arial" panose="020B0604020202020204" pitchFamily="34" charset="0"/>
              </a:rPr>
              <a:t>:</a:t>
            </a:r>
            <a:endParaRPr lang="en-US" i="1" dirty="0">
              <a:solidFill>
                <a:srgbClr val="0023A3"/>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Achiziționarea unei robe: 300 lei;</a:t>
            </a:r>
            <a:endParaRPr lang="en-US" dirty="0">
              <a:solidFill>
                <a:srgbClr val="0023A3"/>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Achiziționarea unui scaun ergonomic pentru birou: 600 lei;</a:t>
            </a:r>
            <a:endParaRPr lang="en-US" dirty="0">
              <a:solidFill>
                <a:srgbClr val="0023A3"/>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Contribuțiile obligatorii aferente exercitării profesiei (contribuție la barou + contribuția la Uniunea Națională a Barourilor din România + contribuția la fondul de solidaritate) = 1.200 lei.</a:t>
            </a:r>
            <a:endParaRPr lang="en-US" dirty="0">
              <a:solidFill>
                <a:srgbClr val="0023A3"/>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Cheltuielile cu chiria aferente spațiului în care este desfășurată activitatea: 36.000 lei (echivalentul în RON a 600 EUR*12 luni);</a:t>
            </a:r>
            <a:endParaRPr lang="en-US" dirty="0">
              <a:solidFill>
                <a:srgbClr val="0023A3"/>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Cheltuieli cu diverse abonamente (Telekom, abonamente la diverse publicații de specialitate, Lege5, </a:t>
            </a:r>
            <a:r>
              <a:rPr lang="ro-RO" dirty="0" err="1">
                <a:solidFill>
                  <a:srgbClr val="0023A3"/>
                </a:solidFill>
                <a:latin typeface="Arial" panose="020B0604020202020204" pitchFamily="34" charset="0"/>
                <a:cs typeface="Arial" panose="020B0604020202020204" pitchFamily="34" charset="0"/>
              </a:rPr>
              <a:t>Sintact</a:t>
            </a:r>
            <a:r>
              <a:rPr lang="ro-RO" dirty="0">
                <a:solidFill>
                  <a:srgbClr val="0023A3"/>
                </a:solidFill>
                <a:latin typeface="Arial" panose="020B0604020202020204" pitchFamily="34" charset="0"/>
                <a:cs typeface="Arial" panose="020B0604020202020204" pitchFamily="34" charset="0"/>
              </a:rPr>
              <a:t>, etc.): 5000 lei.</a:t>
            </a:r>
            <a:endParaRPr lang="en-US" dirty="0">
              <a:solidFill>
                <a:srgbClr val="0023A3"/>
              </a:solidFill>
              <a:latin typeface="Arial" panose="020B0604020202020204" pitchFamily="34" charset="0"/>
              <a:cs typeface="Arial" panose="020B0604020202020204" pitchFamily="34" charset="0"/>
            </a:endParaRPr>
          </a:p>
          <a:p>
            <a:r>
              <a:rPr lang="ro-RO" b="1" u="sng" dirty="0">
                <a:solidFill>
                  <a:srgbClr val="0023A3"/>
                </a:solidFill>
                <a:latin typeface="Arial" panose="020B0604020202020204" pitchFamily="34" charset="0"/>
                <a:cs typeface="Arial" panose="020B0604020202020204" pitchFamily="34" charset="0"/>
              </a:rPr>
              <a:t>Au rezultat cheltuieli aferente exercitării profesiei în cuantum total de 43.100 lei.</a:t>
            </a:r>
          </a:p>
          <a:p>
            <a:endParaRPr lang="en-US" u="sng" dirty="0">
              <a:solidFill>
                <a:srgbClr val="0023A3"/>
              </a:solidFill>
              <a:latin typeface="Arial" panose="020B0604020202020204" pitchFamily="34" charset="0"/>
              <a:cs typeface="Arial" panose="020B0604020202020204" pitchFamily="34" charset="0"/>
            </a:endParaRPr>
          </a:p>
          <a:p>
            <a:r>
              <a:rPr lang="ro-RO" b="1" i="1" dirty="0">
                <a:solidFill>
                  <a:srgbClr val="0023A3"/>
                </a:solidFill>
                <a:latin typeface="Arial" panose="020B0604020202020204" pitchFamily="34" charset="0"/>
                <a:cs typeface="Arial" panose="020B0604020202020204" pitchFamily="34" charset="0"/>
              </a:rPr>
              <a:t>Contribuția de asigurări sociale („CAS”)</a:t>
            </a:r>
            <a:endParaRPr lang="en-US" dirty="0">
              <a:solidFill>
                <a:srgbClr val="0023A3"/>
              </a:solidFill>
              <a:latin typeface="Arial" panose="020B0604020202020204" pitchFamily="34" charset="0"/>
              <a:cs typeface="Arial" panose="020B0604020202020204" pitchFamily="34" charset="0"/>
            </a:endParaRPr>
          </a:p>
          <a:p>
            <a:r>
              <a:rPr lang="ro-RO" dirty="0">
                <a:solidFill>
                  <a:srgbClr val="0023A3"/>
                </a:solidFill>
                <a:latin typeface="Arial" panose="020B0604020202020204" pitchFamily="34" charset="0"/>
                <a:cs typeface="Arial" panose="020B0604020202020204" pitchFamily="34" charset="0"/>
              </a:rPr>
              <a:t>Având în vedere că suma încasată lunar (20.000 lei) depășește plafonul de 19.993 lei, CAS datorată în acest caz va fi de 2.800 lei * 12 = </a:t>
            </a:r>
            <a:r>
              <a:rPr lang="ro-RO" b="1" dirty="0">
                <a:solidFill>
                  <a:srgbClr val="0023A3"/>
                </a:solidFill>
                <a:latin typeface="Arial" panose="020B0604020202020204" pitchFamily="34" charset="0"/>
                <a:cs typeface="Arial" panose="020B0604020202020204" pitchFamily="34" charset="0"/>
              </a:rPr>
              <a:t>33.600 lei.</a:t>
            </a:r>
          </a:p>
          <a:p>
            <a:endParaRPr lang="en-US" dirty="0">
              <a:solidFill>
                <a:srgbClr val="0023A3"/>
              </a:solidFill>
              <a:latin typeface="Arial" panose="020B0604020202020204" pitchFamily="34" charset="0"/>
              <a:cs typeface="Arial" panose="020B0604020202020204" pitchFamily="34" charset="0"/>
            </a:endParaRPr>
          </a:p>
          <a:p>
            <a:r>
              <a:rPr lang="ro-RO" b="1" i="1" dirty="0">
                <a:solidFill>
                  <a:srgbClr val="0023A3"/>
                </a:solidFill>
                <a:latin typeface="Arial" panose="020B0604020202020204" pitchFamily="34" charset="0"/>
                <a:cs typeface="Arial" panose="020B0604020202020204" pitchFamily="34" charset="0"/>
              </a:rPr>
              <a:t>Contribuția de asigurări sociale de sănătate („CASS”)</a:t>
            </a:r>
            <a:endParaRPr lang="en-US" dirty="0">
              <a:solidFill>
                <a:srgbClr val="0023A3"/>
              </a:solidFill>
              <a:latin typeface="Arial" panose="020B0604020202020204" pitchFamily="34" charset="0"/>
              <a:cs typeface="Arial" panose="020B0604020202020204" pitchFamily="34" charset="0"/>
            </a:endParaRPr>
          </a:p>
          <a:p>
            <a:r>
              <a:rPr lang="ro-RO" dirty="0">
                <a:solidFill>
                  <a:srgbClr val="0023A3"/>
                </a:solidFill>
                <a:latin typeface="Arial" panose="020B0604020202020204" pitchFamily="34" charset="0"/>
                <a:cs typeface="Arial" panose="020B0604020202020204" pitchFamily="34" charset="0"/>
              </a:rPr>
              <a:t>CASS datorată va fi calculată ca 10% * (Venit brut – cheltuieli deductibile – CAS) = 10% * (240.000 lei – 43.100 lei – 33.600 lei) = 10% * 163.300 lei = </a:t>
            </a:r>
            <a:r>
              <a:rPr lang="ro-RO" b="1" dirty="0">
                <a:solidFill>
                  <a:srgbClr val="0023A3"/>
                </a:solidFill>
                <a:latin typeface="Arial" panose="020B0604020202020204" pitchFamily="34" charset="0"/>
                <a:cs typeface="Arial" panose="020B0604020202020204" pitchFamily="34" charset="0"/>
              </a:rPr>
              <a:t>16.330 lei.</a:t>
            </a:r>
            <a:endParaRPr lang="en-US" b="1" dirty="0">
              <a:solidFill>
                <a:srgbClr val="0023A3"/>
              </a:solidFill>
              <a:latin typeface="Arial" panose="020B0604020202020204" pitchFamily="34" charset="0"/>
              <a:cs typeface="Arial" panose="020B0604020202020204" pitchFamily="34" charset="0"/>
            </a:endParaRPr>
          </a:p>
          <a:p>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092714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FE39A-A0B7-4187-A30C-CF663DD0E952}"/>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5F3481C2-3FBD-DE86-26A7-7198113056F4}"/>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A013F5FB-A15F-F38B-C8A9-8DA595236966}"/>
              </a:ext>
            </a:extLst>
          </p:cNvPr>
          <p:cNvSpPr txBox="1"/>
          <p:nvPr/>
        </p:nvSpPr>
        <p:spPr>
          <a:xfrm>
            <a:off x="1276017" y="2076799"/>
            <a:ext cx="4580034" cy="4722446"/>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Exemplificare obligații declarative și de plată avocați</a:t>
            </a:r>
            <a:endPar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A3F3B81C-E407-918F-01CF-309B30815F03}"/>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B846CBC8-61E2-E78F-39AC-CC89500B7D0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B5F530DC-FC3E-184A-5BCD-5DACE86901F1}"/>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Exemplu practic (II) </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5E1EB1DE-539E-F2F8-A583-A89409D64E3D}"/>
              </a:ext>
            </a:extLst>
          </p:cNvPr>
          <p:cNvSpPr txBox="1"/>
          <p:nvPr/>
        </p:nvSpPr>
        <p:spPr>
          <a:xfrm>
            <a:off x="7697486" y="2718210"/>
            <a:ext cx="15566959" cy="90755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i="1" dirty="0">
                <a:solidFill>
                  <a:srgbClr val="0023A3"/>
                </a:solidFill>
                <a:latin typeface="Arial" panose="020B0604020202020204" pitchFamily="34" charset="0"/>
                <a:cs typeface="Arial" panose="020B0604020202020204" pitchFamily="34" charset="0"/>
              </a:rPr>
              <a:t>Impozitul pe venit</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dirty="0">
                <a:solidFill>
                  <a:srgbClr val="0023A3"/>
                </a:solidFill>
                <a:latin typeface="Arial" panose="020B0604020202020204" pitchFamily="34" charset="0"/>
                <a:cs typeface="Arial" panose="020B0604020202020204" pitchFamily="34" charset="0"/>
              </a:rPr>
              <a:t>Impozitul pe venit va fi calculat ca 10% * (Venit brut – cheltuieli deductibile – CAS – CASS) = 10% * (240.000 lei – 43.100 lei – 33.600 lei – 16.330 lei) = 10% * 146.970 lei = </a:t>
            </a:r>
            <a:r>
              <a:rPr lang="ro-RO" b="1" dirty="0">
                <a:solidFill>
                  <a:srgbClr val="0023A3"/>
                </a:solidFill>
                <a:latin typeface="Arial" panose="020B0604020202020204" pitchFamily="34" charset="0"/>
                <a:cs typeface="Arial" panose="020B0604020202020204" pitchFamily="34" charset="0"/>
              </a:rPr>
              <a:t>14.697 lei</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dirty="0">
                <a:solidFill>
                  <a:srgbClr val="0023A3"/>
                </a:solidFill>
                <a:latin typeface="Arial" panose="020B0604020202020204" pitchFamily="34" charset="0"/>
                <a:cs typeface="Arial" panose="020B0604020202020204" pitchFamily="34" charset="0"/>
              </a:rPr>
              <a:t> </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b="1" i="1" dirty="0">
                <a:solidFill>
                  <a:srgbClr val="0023A3"/>
                </a:solidFill>
                <a:latin typeface="Arial" panose="020B0604020202020204" pitchFamily="34" charset="0"/>
                <a:cs typeface="Arial" panose="020B0604020202020204" pitchFamily="34" charset="0"/>
              </a:rPr>
              <a:t>Venitul net anual</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dirty="0">
                <a:solidFill>
                  <a:srgbClr val="0023A3"/>
                </a:solidFill>
                <a:latin typeface="Arial" panose="020B0604020202020204" pitchFamily="34" charset="0"/>
                <a:cs typeface="Arial" panose="020B0604020202020204" pitchFamily="34" charset="0"/>
              </a:rPr>
              <a:t>Venitul net anual obținut de avocat va fi determinat astfel:</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b="1" dirty="0">
                <a:solidFill>
                  <a:srgbClr val="0023A3"/>
                </a:solidFill>
                <a:latin typeface="Arial" panose="020B0604020202020204" pitchFamily="34" charset="0"/>
                <a:cs typeface="Arial" panose="020B0604020202020204" pitchFamily="34" charset="0"/>
              </a:rPr>
              <a:t>Venit net = Venit brut (240.000 lei) – Cheltuieli aferente desfășurării activității profesionale (43.100 lei) – CAS (33.600 lei) – CASS (16.330 lei) – Impozit (14.697 lei) = 132.273 lei.</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b="1" dirty="0">
                <a:solidFill>
                  <a:srgbClr val="0023A3"/>
                </a:solidFill>
                <a:latin typeface="Arial" panose="020B0604020202020204" pitchFamily="34" charset="0"/>
                <a:cs typeface="Arial" panose="020B0604020202020204" pitchFamily="34" charset="0"/>
              </a:rPr>
              <a:t> </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b="1" i="1" dirty="0">
                <a:solidFill>
                  <a:srgbClr val="0023A3"/>
                </a:solidFill>
                <a:latin typeface="Arial" panose="020B0604020202020204" pitchFamily="34" charset="0"/>
                <a:cs typeface="Arial" panose="020B0604020202020204" pitchFamily="34" charset="0"/>
              </a:rPr>
              <a:t>Obligații declarative și de plată</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b="1" dirty="0">
                <a:solidFill>
                  <a:srgbClr val="0023A3"/>
                </a:solidFill>
                <a:latin typeface="Arial" panose="020B0604020202020204" pitchFamily="34" charset="0"/>
                <a:cs typeface="Arial" panose="020B0604020202020204" pitchFamily="34" charset="0"/>
              </a:rPr>
              <a:t>CAS se datorează lunar, pe baza declarației privind venitul brut, iar plata acesteia se realizează în fiecare lună, până pe data de 25 a lunii următoare celei pentru care se datorează contribuția</a:t>
            </a:r>
            <a:r>
              <a:rPr lang="ro-RO" dirty="0">
                <a:solidFill>
                  <a:srgbClr val="0023A3"/>
                </a:solidFill>
                <a:latin typeface="Arial" panose="020B0604020202020204" pitchFamily="34" charset="0"/>
                <a:cs typeface="Arial" panose="020B0604020202020204" pitchFamily="34" charset="0"/>
              </a:rPr>
              <a:t>.</a:t>
            </a:r>
            <a:endParaRPr lang="en-US" dirty="0">
              <a:solidFill>
                <a:srgbClr val="0023A3"/>
              </a:solidFill>
              <a:latin typeface="Arial" panose="020B0604020202020204" pitchFamily="34" charset="0"/>
              <a:cs typeface="Arial" panose="020B0604020202020204" pitchFamily="34" charset="0"/>
            </a:endParaRPr>
          </a:p>
          <a:p>
            <a:pPr algn="just">
              <a:spcAft>
                <a:spcPts val="600"/>
              </a:spcAft>
            </a:pPr>
            <a:r>
              <a:rPr lang="ro-RO" b="1" dirty="0">
                <a:solidFill>
                  <a:srgbClr val="0023A3"/>
                </a:solidFill>
                <a:latin typeface="Arial" panose="020B0604020202020204" pitchFamily="34" charset="0"/>
                <a:cs typeface="Arial" panose="020B0604020202020204" pitchFamily="34" charset="0"/>
              </a:rPr>
              <a:t>Impozitul și CASS se declară prin Declarația unică, ce trebuie depusă până pe 25 mai a anului următor celui în care s-au realizat veniturile (în cazul de față până la 25 mai 2026), iar plata acestora trebuie realizată tot până la această dată.</a:t>
            </a:r>
            <a:endParaRPr lang="en-US" dirty="0">
              <a:solidFill>
                <a:srgbClr val="0023A3"/>
              </a:solidFill>
              <a:latin typeface="Arial" panose="020B0604020202020204" pitchFamily="34" charset="0"/>
              <a:cs typeface="Arial" panose="020B0604020202020204" pitchFamily="34" charset="0"/>
            </a:endParaRPr>
          </a:p>
          <a:p>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124827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18852-346D-65CE-B8C7-02E4E9AADAC8}"/>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F5FA6E1A-282F-4FEA-BE4C-9F53176A6BC5}"/>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1CE8DFE6-9816-192A-EEEC-16DE51417D45}"/>
              </a:ext>
            </a:extLst>
          </p:cNvPr>
          <p:cNvSpPr txBox="1"/>
          <p:nvPr/>
        </p:nvSpPr>
        <p:spPr>
          <a:xfrm>
            <a:off x="1276017" y="2076799"/>
            <a:ext cx="4580034" cy="3245118"/>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Completare Declarație Unică</a:t>
            </a:r>
            <a:endPar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42D999D2-0BD6-BB93-74BA-DA42C1D3E80E}"/>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B43CA722-403F-3424-8492-CAA51F51866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647FBFB3-915B-E95C-606C-0E987DCECF29}"/>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Exemplu</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practic</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(III)</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11151CBB-2A4D-12AC-1B51-8206C854F6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1200" y="2479009"/>
            <a:ext cx="12045461" cy="10160797"/>
          </a:xfrm>
          <a:prstGeom prst="rect">
            <a:avLst/>
          </a:prstGeom>
        </p:spPr>
      </p:pic>
    </p:spTree>
    <p:extLst>
      <p:ext uri="{BB962C8B-B14F-4D97-AF65-F5344CB8AC3E}">
        <p14:creationId xmlns:p14="http://schemas.microsoft.com/office/powerpoint/2010/main" val="761275267"/>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0BB42-71C8-9375-3B43-7A44BD9E6B60}"/>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A7630851-4A3B-9CBB-3F27-E0AD50AB81A4}"/>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29F04AA1-DC48-EF5F-295B-363BC50D7859}"/>
              </a:ext>
            </a:extLst>
          </p:cNvPr>
          <p:cNvSpPr txBox="1"/>
          <p:nvPr/>
        </p:nvSpPr>
        <p:spPr>
          <a:xfrm>
            <a:off x="1276017" y="2076799"/>
            <a:ext cx="4580034" cy="3245118"/>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Completare Declarație Unică</a:t>
            </a:r>
            <a:endPar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E4A6E7A2-80CD-E275-6AA5-E53E349AD044}"/>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BB745E54-60B7-CC67-B3B0-B64024A06E7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813C28EB-E992-B844-5437-C3139FF9A0FD}"/>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Exemplu</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practic</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ro-RO"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(IV)</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7BB6F89E-BF62-7959-868D-E4DF4A2990F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16959" y="2733309"/>
            <a:ext cx="10291149" cy="4828076"/>
          </a:xfrm>
          <a:prstGeom prst="rect">
            <a:avLst/>
          </a:prstGeom>
        </p:spPr>
      </p:pic>
      <p:sp>
        <p:nvSpPr>
          <p:cNvPr id="6" name="TextBox 5">
            <a:extLst>
              <a:ext uri="{FF2B5EF4-FFF2-40B4-BE49-F238E27FC236}">
                <a16:creationId xmlns:a16="http://schemas.microsoft.com/office/drawing/2014/main" id="{C6173128-7C45-7FFE-3072-9A79ECDED53E}"/>
              </a:ext>
            </a:extLst>
          </p:cNvPr>
          <p:cNvSpPr txBox="1"/>
          <p:nvPr/>
        </p:nvSpPr>
        <p:spPr>
          <a:xfrm>
            <a:off x="7491047" y="8839924"/>
            <a:ext cx="12432322" cy="125534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342900" marR="0" indent="-342900" algn="just" defTabSz="821531" rtl="0" fontAlgn="auto" latinLnBrk="0" hangingPunct="0">
              <a:lnSpc>
                <a:spcPct val="140000"/>
              </a:lnSpc>
              <a:spcBef>
                <a:spcPts val="0"/>
              </a:spcBef>
              <a:spcAft>
                <a:spcPts val="600"/>
              </a:spcAft>
              <a:buClrTx/>
              <a:buSzTx/>
              <a:buFont typeface="Wingdings" panose="05000000000000000000" pitchFamily="2" charset="2"/>
              <a:buChar char="Ø"/>
              <a:tabLst/>
            </a:pPr>
            <a:r>
              <a:rPr kumimoji="0" lang="ro-RO" sz="2400" b="0" i="0" u="none" strike="noStrike" cap="none" spc="0" normalizeH="0" baseline="0" dirty="0">
                <a:ln>
                  <a:noFill/>
                </a:ln>
                <a:solidFill>
                  <a:srgbClr val="0023A3"/>
                </a:solidFill>
                <a:effectLst/>
                <a:uFillTx/>
                <a:latin typeface="Arial" panose="020B0604020202020204" pitchFamily="34" charset="0"/>
                <a:cs typeface="Arial" panose="020B0604020202020204" pitchFamily="34" charset="0"/>
                <a:sym typeface="Montserrat Regular"/>
              </a:rPr>
              <a:t>Câmpul 2 cuprinde suma cheltuielilor deductibile (43.100 lei) și a contribuției de asigurări sociale (33.600 lei).</a:t>
            </a:r>
            <a:endParaRPr kumimoji="0" lang="en-US" sz="2400" b="0" i="0" u="none" strike="noStrike" cap="none" spc="0" normalizeH="0" baseline="0" dirty="0">
              <a:ln>
                <a:noFill/>
              </a:ln>
              <a:solidFill>
                <a:srgbClr val="0023A3"/>
              </a:solidFill>
              <a:effectLst/>
              <a:uFillTx/>
              <a:latin typeface="Arial" panose="020B0604020202020204" pitchFamily="34" charset="0"/>
              <a:cs typeface="Arial" panose="020B0604020202020204" pitchFamily="34" charset="0"/>
              <a:sym typeface="Montserrat Regular"/>
            </a:endParaRPr>
          </a:p>
        </p:txBody>
      </p:sp>
    </p:spTree>
    <p:extLst>
      <p:ext uri="{BB962C8B-B14F-4D97-AF65-F5344CB8AC3E}">
        <p14:creationId xmlns:p14="http://schemas.microsoft.com/office/powerpoint/2010/main" val="3039937997"/>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63F8C-7F28-6FC2-C604-C18281FDB31F}"/>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EFE9F934-D70E-5B40-2E5A-F9504CD6A973}"/>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1A299A4A-AB73-39F1-9087-402F4F98BE31}"/>
              </a:ext>
            </a:extLst>
          </p:cNvPr>
          <p:cNvSpPr txBox="1"/>
          <p:nvPr/>
        </p:nvSpPr>
        <p:spPr>
          <a:xfrm>
            <a:off x="1276017" y="2076799"/>
            <a:ext cx="4580034" cy="3245118"/>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Completare Declarație Unică</a:t>
            </a:r>
            <a:endPar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2A4A998A-A4AA-F47D-6B02-302637156147}"/>
              </a:ext>
            </a:extLst>
          </p:cNvPr>
          <p:cNvSpPr txBox="1"/>
          <p:nvPr/>
        </p:nvSpPr>
        <p:spPr>
          <a:xfrm>
            <a:off x="10109945" y="2758171"/>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CA7BD81E-2474-5820-D414-25EF593BA85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4ACCACF4-FD18-C545-BBFA-65E72E2F56E0}"/>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Exemplu</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practic</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ro-RO"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(V)</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570CED13-C658-3630-BEAB-562E0632CB5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171669" y="2647476"/>
            <a:ext cx="8866518" cy="6348046"/>
          </a:xfrm>
          <a:prstGeom prst="rect">
            <a:avLst/>
          </a:prstGeom>
        </p:spPr>
      </p:pic>
    </p:spTree>
    <p:extLst>
      <p:ext uri="{BB962C8B-B14F-4D97-AF65-F5344CB8AC3E}">
        <p14:creationId xmlns:p14="http://schemas.microsoft.com/office/powerpoint/2010/main" val="781871487"/>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CC570-4740-75AC-74C7-719097FB2853}"/>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E3E9BB2C-6A06-9663-174E-FE9D627D0D0B}"/>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C40A7D6C-D1E4-3910-3C8C-6D8F8A05EE07}"/>
              </a:ext>
            </a:extLst>
          </p:cNvPr>
          <p:cNvSpPr txBox="1"/>
          <p:nvPr/>
        </p:nvSpPr>
        <p:spPr>
          <a:xfrm>
            <a:off x="1276017" y="2076799"/>
            <a:ext cx="4580034" cy="3245118"/>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Completare Declarație Unică</a:t>
            </a:r>
            <a:endPar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7286F9BC-0D46-A8A0-CC99-6AB9B103EA06}"/>
              </a:ext>
            </a:extLst>
          </p:cNvPr>
          <p:cNvSpPr txBox="1"/>
          <p:nvPr/>
        </p:nvSpPr>
        <p:spPr>
          <a:xfrm>
            <a:off x="10109945" y="2758171"/>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8BD186C4-FCFF-D66A-0C7D-CD283760666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73A539C2-16A7-7549-1B1D-FCCC686BC138}"/>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Exemplu</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practic</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ro-RO"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(VI)</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7D6E5CC6-8DF2-2B2A-EBAC-ECDD5FCD7D0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51731" y="2636386"/>
            <a:ext cx="8497486" cy="8443228"/>
          </a:xfrm>
          <a:prstGeom prst="rect">
            <a:avLst/>
          </a:prstGeom>
        </p:spPr>
      </p:pic>
    </p:spTree>
    <p:extLst>
      <p:ext uri="{BB962C8B-B14F-4D97-AF65-F5344CB8AC3E}">
        <p14:creationId xmlns:p14="http://schemas.microsoft.com/office/powerpoint/2010/main" val="1414951458"/>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CD811-AB0E-1CC1-B8C1-D738A0305937}"/>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EAA96238-C2CF-F02C-9CB9-0520D91136C8}"/>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131D1198-BFFB-8550-7253-ADA80AECA4A5}"/>
              </a:ext>
            </a:extLst>
          </p:cNvPr>
          <p:cNvSpPr txBox="1"/>
          <p:nvPr/>
        </p:nvSpPr>
        <p:spPr>
          <a:xfrm>
            <a:off x="1276017" y="2076799"/>
            <a:ext cx="4580034" cy="3245118"/>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Completare Declarație Unică</a:t>
            </a:r>
            <a:endPar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57FB7CED-6AD1-0F10-E548-855A013988AF}"/>
              </a:ext>
            </a:extLst>
          </p:cNvPr>
          <p:cNvSpPr txBox="1"/>
          <p:nvPr/>
        </p:nvSpPr>
        <p:spPr>
          <a:xfrm>
            <a:off x="10109945" y="2758171"/>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21F35766-8E1E-7C36-3401-8D53B1899EE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03120384-E572-03A5-3F65-0F822972360B}"/>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Exemplu</a:t>
            </a:r>
            <a:r>
              <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a:t>
            </a:r>
            <a:r>
              <a:rPr lang="en-US" sz="3600" b="1" dirty="0" err="1">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practic</a:t>
            </a: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 (VII)</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B5BEDE4C-73D5-AFC7-E59A-31A85806AFB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254154" y="2514600"/>
            <a:ext cx="8487960" cy="3038899"/>
          </a:xfrm>
          <a:prstGeom prst="rect">
            <a:avLst/>
          </a:prstGeom>
        </p:spPr>
      </p:pic>
      <p:pic>
        <p:nvPicPr>
          <p:cNvPr id="7" name="Picture 6">
            <a:extLst>
              <a:ext uri="{FF2B5EF4-FFF2-40B4-BE49-F238E27FC236}">
                <a16:creationId xmlns:a16="http://schemas.microsoft.com/office/drawing/2014/main" id="{34F98C92-670C-53F6-C26D-35BBC08D519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325601" y="5797070"/>
            <a:ext cx="8430802" cy="2743583"/>
          </a:xfrm>
          <a:prstGeom prst="rect">
            <a:avLst/>
          </a:prstGeom>
        </p:spPr>
      </p:pic>
      <p:pic>
        <p:nvPicPr>
          <p:cNvPr id="8" name="Picture 7">
            <a:extLst>
              <a:ext uri="{FF2B5EF4-FFF2-40B4-BE49-F238E27FC236}">
                <a16:creationId xmlns:a16="http://schemas.microsoft.com/office/drawing/2014/main" id="{70393989-3B4A-23BE-923B-323F8FE6649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254154" y="9215544"/>
            <a:ext cx="8573696" cy="3477110"/>
          </a:xfrm>
          <a:prstGeom prst="rect">
            <a:avLst/>
          </a:prstGeom>
        </p:spPr>
      </p:pic>
    </p:spTree>
    <p:extLst>
      <p:ext uri="{BB962C8B-B14F-4D97-AF65-F5344CB8AC3E}">
        <p14:creationId xmlns:p14="http://schemas.microsoft.com/office/powerpoint/2010/main" val="135864641"/>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EA95B-62C0-0B57-0FEB-B8E7A42A04AD}"/>
            </a:ext>
          </a:extLst>
        </p:cNvPr>
        <p:cNvGrpSpPr/>
        <p:nvPr/>
      </p:nvGrpSpPr>
      <p:grpSpPr>
        <a:xfrm>
          <a:off x="0" y="0"/>
          <a:ext cx="0" cy="0"/>
          <a:chOff x="0" y="0"/>
          <a:chExt cx="0" cy="0"/>
        </a:xfrm>
      </p:grpSpPr>
      <p:sp>
        <p:nvSpPr>
          <p:cNvPr id="2" name="Rechteck">
            <a:extLst>
              <a:ext uri="{FF2B5EF4-FFF2-40B4-BE49-F238E27FC236}">
                <a16:creationId xmlns:a16="http://schemas.microsoft.com/office/drawing/2014/main" id="{0C8B3402-134F-5394-3006-62A253F9D901}"/>
              </a:ext>
            </a:extLst>
          </p:cNvPr>
          <p:cNvSpPr/>
          <p:nvPr/>
        </p:nvSpPr>
        <p:spPr>
          <a:xfrm>
            <a:off x="108549" y="347241"/>
            <a:ext cx="6661902"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lang="en-US" dirty="0"/>
          </a:p>
        </p:txBody>
      </p:sp>
      <p:pic>
        <p:nvPicPr>
          <p:cNvPr id="3" name="Grafic 23">
            <a:extLst>
              <a:ext uri="{FF2B5EF4-FFF2-40B4-BE49-F238E27FC236}">
                <a16:creationId xmlns:a16="http://schemas.microsoft.com/office/drawing/2014/main" id="{C71B8909-28FC-0F25-10DE-2F36367BD27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4" name="Competencies…">
            <a:extLst>
              <a:ext uri="{FF2B5EF4-FFF2-40B4-BE49-F238E27FC236}">
                <a16:creationId xmlns:a16="http://schemas.microsoft.com/office/drawing/2014/main" id="{9BD55C42-FCF6-6B17-6005-D4FA60595127}"/>
              </a:ext>
            </a:extLst>
          </p:cNvPr>
          <p:cNvSpPr txBox="1"/>
          <p:nvPr/>
        </p:nvSpPr>
        <p:spPr>
          <a:xfrm>
            <a:off x="1276017" y="2076799"/>
            <a:ext cx="4580034" cy="1767791"/>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Concluzii </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9BE3C6A8-7561-33C6-4FC7-57858E75D659}"/>
              </a:ext>
            </a:extLst>
          </p:cNvPr>
          <p:cNvSpPr txBox="1"/>
          <p:nvPr/>
        </p:nvSpPr>
        <p:spPr>
          <a:xfrm>
            <a:off x="9732524" y="1430468"/>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MD"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C</a:t>
            </a:r>
            <a:r>
              <a:rPr lang="ro-RO" sz="3600" b="1" dirty="0" err="1">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oncluzii</a:t>
            </a:r>
            <a:r>
              <a:rPr lang="ro-RO" sz="3600" b="1">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 (I)</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2D4C9FDD-92E3-FBAB-8082-79BB9A4B206A}"/>
              </a:ext>
            </a:extLst>
          </p:cNvPr>
          <p:cNvSpPr txBox="1"/>
          <p:nvPr/>
        </p:nvSpPr>
        <p:spPr>
          <a:xfrm>
            <a:off x="8100050" y="3358310"/>
            <a:ext cx="13821230" cy="8457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desfășoară activități independente, în exercitarea profesiei de avocat, precum și asocierile de avocați, au obligația de a se înregistra fiscal – obținând cod de identificare fiscală;</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desfășoară activități independente, în exercitarea profesiei de avocat, respectiv asocierile de avocați au obligația de a se înregistra în scopuri de TVA la momentul depășirii plafonului;</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desfășoară activități independente, în exercitarea profesiei de avocat, respectiv asocierile de avocați au diverse obligații declarative ca urmare a înregistrării în scopuri de TVA;</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desfășoară activități independente, în exercitarea profesiei de avocat, respectiv asocierile de avocați au obligația de a reține impozitul aferent veniturilor din cedarea folosinței bunurilor, în situația în care proprietarul imobilului (locatorul) în care avocatul / asocierea își desfășoară activitatea este o persoană fizică;</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desfășoară activități independente, în exercitarea profesiei de avocat, respectiv asocierile de avocați au obligația de a-și organiza și conduce contabilitatea (în partidă simplă sau dublă);</a:t>
            </a:r>
          </a:p>
          <a:p>
            <a:pPr marR="0" algn="l" defTabSz="821531" rtl="0" fontAlgn="auto" latinLnBrk="0" hangingPunct="0">
              <a:lnSpc>
                <a:spcPct val="140000"/>
              </a:lnSpc>
              <a:spcBef>
                <a:spcPts val="0"/>
              </a:spcBef>
              <a:spcAft>
                <a:spcPts val="0"/>
              </a:spcAft>
              <a:buClrTx/>
              <a:buSzTx/>
              <a:tabLst/>
            </a:pPr>
            <a:endParaRPr lang="ro-MD"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0388830"/>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3DFA1-3A3F-A3E5-0D44-DBD85F20FB7A}"/>
            </a:ext>
          </a:extLst>
        </p:cNvPr>
        <p:cNvGrpSpPr/>
        <p:nvPr/>
      </p:nvGrpSpPr>
      <p:grpSpPr>
        <a:xfrm>
          <a:off x="0" y="0"/>
          <a:ext cx="0" cy="0"/>
          <a:chOff x="0" y="0"/>
          <a:chExt cx="0" cy="0"/>
        </a:xfrm>
      </p:grpSpPr>
      <p:sp>
        <p:nvSpPr>
          <p:cNvPr id="2" name="Rechteck">
            <a:extLst>
              <a:ext uri="{FF2B5EF4-FFF2-40B4-BE49-F238E27FC236}">
                <a16:creationId xmlns:a16="http://schemas.microsoft.com/office/drawing/2014/main" id="{8FBADDD9-DEEA-E221-C2EF-680D29DF5889}"/>
              </a:ext>
            </a:extLst>
          </p:cNvPr>
          <p:cNvSpPr/>
          <p:nvPr/>
        </p:nvSpPr>
        <p:spPr>
          <a:xfrm>
            <a:off x="108549" y="347241"/>
            <a:ext cx="6661902"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lang="en-US" dirty="0"/>
          </a:p>
        </p:txBody>
      </p:sp>
      <p:pic>
        <p:nvPicPr>
          <p:cNvPr id="3" name="Grafic 23">
            <a:extLst>
              <a:ext uri="{FF2B5EF4-FFF2-40B4-BE49-F238E27FC236}">
                <a16:creationId xmlns:a16="http://schemas.microsoft.com/office/drawing/2014/main" id="{3277904C-14E7-549D-AECD-047E1B297CC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4" name="Competencies…">
            <a:extLst>
              <a:ext uri="{FF2B5EF4-FFF2-40B4-BE49-F238E27FC236}">
                <a16:creationId xmlns:a16="http://schemas.microsoft.com/office/drawing/2014/main" id="{728B98B1-0643-A5ED-FACB-93D33403E2F5}"/>
              </a:ext>
            </a:extLst>
          </p:cNvPr>
          <p:cNvSpPr txBox="1"/>
          <p:nvPr/>
        </p:nvSpPr>
        <p:spPr>
          <a:xfrm>
            <a:off x="1276017" y="2076799"/>
            <a:ext cx="4580034" cy="1767791"/>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Concluzii </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5B136871-4EF3-F6A0-AAE5-CFB05602C9A3}"/>
              </a:ext>
            </a:extLst>
          </p:cNvPr>
          <p:cNvSpPr txBox="1"/>
          <p:nvPr/>
        </p:nvSpPr>
        <p:spPr>
          <a:xfrm>
            <a:off x="9732524" y="1430468"/>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MD"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C</a:t>
            </a:r>
            <a:r>
              <a:rPr lang="ro-RO" sz="3600" b="1" dirty="0" err="1">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oncluzii</a:t>
            </a:r>
            <a:r>
              <a:rPr lang="ro-RO" sz="3600" b="1" dirty="0">
                <a:solidFill>
                  <a:schemeClr val="accent1">
                    <a:lumMod val="50000"/>
                  </a:schemeClr>
                </a:solidFill>
                <a:latin typeface="Arial" panose="020B0604020202020204" pitchFamily="34" charset="0"/>
                <a:ea typeface="Calibri" panose="020F0502020204030204" pitchFamily="34" charset="0"/>
                <a:cs typeface="Calibri" panose="020F0502020204030204" pitchFamily="34" charset="0"/>
              </a:rPr>
              <a:t> (II)</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0A3C68DD-DE43-0E39-8809-61E03F70C28D}"/>
              </a:ext>
            </a:extLst>
          </p:cNvPr>
          <p:cNvSpPr txBox="1"/>
          <p:nvPr/>
        </p:nvSpPr>
        <p:spPr>
          <a:xfrm>
            <a:off x="7786180" y="2571948"/>
            <a:ext cx="14135100" cy="89743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desfășoară activități independente, în exercitarea profesiei de avocat, precum și asocierile de avocați, au obligația de a completa și păstra diverse evidențe contabile și fiscale;</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obțin venituri din exercitarea profesiei de avocat au obligația de declara veniturile obținute (atât prin declarațiile lunare la Casa de Asigurări a Avocaților, prin Declarația unică, ce se depune până la 25 mai a anului următor celui de realizare a veniturilor, cât și prin D204 – în cazul asocierilor – care se depune până la finalul lunii februarie a anului următor celui de raportare);</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obțin venituri din exercitarea profesiei de avocat au obligația de a achita impozitul și contribuțiile aferente (CAS și CASS), în termenele stabilite de lege, respectiv lunar (în cazul CAS) și anual, până pe data de 25 mai a anului următor celui de realizare a veniturilor (în cazul impozitului și a CASS);</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obțin venituri din exercitarea profesiei de avocat, care au sediul în locuința proprie, au obligația de a declara destinația mixtă a acesteia la organul local competent, și de a achita impozitul în consecință;</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care obțin venituri din exercitarea profesiei de avocat, respectiv asocierile de avocați au obligația de a emite și / sau a raporta facturile prin sistemul electronic RO e-Factura.</a:t>
            </a:r>
            <a:endParaRPr lang="en-US" dirty="0">
              <a:solidFill>
                <a:srgbClr val="0023A3"/>
              </a:solidFill>
              <a:latin typeface="Arial" panose="020B0604020202020204" pitchFamily="34" charset="0"/>
              <a:cs typeface="Arial" panose="020B0604020202020204" pitchFamily="34" charset="0"/>
            </a:endParaRPr>
          </a:p>
          <a:p>
            <a:pPr marR="0" algn="l" defTabSz="821531" rtl="0" fontAlgn="auto" latinLnBrk="0" hangingPunct="0">
              <a:lnSpc>
                <a:spcPct val="140000"/>
              </a:lnSpc>
              <a:spcBef>
                <a:spcPts val="0"/>
              </a:spcBef>
              <a:spcAft>
                <a:spcPts val="0"/>
              </a:spcAft>
              <a:buClrTx/>
              <a:buSzTx/>
              <a:tabLst/>
            </a:pPr>
            <a:endParaRPr lang="ro-MD"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1529644"/>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8" name="Rechteck"/>
          <p:cNvSpPr/>
          <p:nvPr/>
        </p:nvSpPr>
        <p:spPr>
          <a:xfrm>
            <a:off x="1271819" y="1274233"/>
            <a:ext cx="21840362" cy="11167534"/>
          </a:xfrm>
          <a:prstGeom prst="rect">
            <a:avLst/>
          </a:prstGeom>
          <a:blipFill>
            <a:blip r:embed="rId2"/>
            <a:stretch>
              <a:fillRect/>
            </a:stretch>
          </a:blipFill>
          <a:ln w="12700">
            <a:miter lim="400000"/>
          </a:ln>
        </p:spPr>
        <p:txBody>
          <a:bodyPr lIns="71437" tIns="71437" rIns="71437" bIns="71437" anchor="ctr"/>
          <a:lstStyle/>
          <a:p>
            <a:pPr marL="0" marR="0" lvl="0" indent="0" algn="ctr" defTabSz="821531" rtl="0" eaLnBrk="1" fontAlgn="auto" latinLnBrk="0" hangingPunct="0">
              <a:lnSpc>
                <a:spcPct val="100000"/>
              </a:lnSpc>
              <a:spcBef>
                <a:spcPts val="0"/>
              </a:spcBef>
              <a:spcAft>
                <a:spcPts val="0"/>
              </a:spcAft>
              <a:buClrTx/>
              <a:buSzTx/>
              <a:buFontTx/>
              <a:buNone/>
              <a:tabLst/>
              <a:defRPr sz="3000">
                <a:solidFill>
                  <a:srgbClr val="FFFFFF"/>
                </a:solidFill>
                <a:latin typeface="Helvetica Neue Medium"/>
                <a:ea typeface="Helvetica Neue Medium"/>
                <a:cs typeface="Helvetica Neue Medium"/>
                <a:sym typeface="Helvetica Neue Medium"/>
              </a:defRPr>
            </a:pPr>
            <a:endParaRPr kumimoji="0" sz="3000" b="0" i="0" u="none" strike="noStrike" kern="0" cap="none" spc="0" normalizeH="0" baseline="0" noProof="0" dirty="0">
              <a:ln>
                <a:noFill/>
              </a:ln>
              <a:solidFill>
                <a:srgbClr val="FFFFFF"/>
              </a:solidFill>
              <a:effectLst/>
              <a:uLnTx/>
              <a:uFillTx/>
              <a:latin typeface="Helvetica Neue Medium"/>
              <a:sym typeface="Helvetica Neue Medium"/>
            </a:endParaRPr>
          </a:p>
        </p:txBody>
      </p:sp>
      <p:sp>
        <p:nvSpPr>
          <p:cNvPr id="4239" name="Powerbiz Corp.…"/>
          <p:cNvSpPr txBox="1"/>
          <p:nvPr/>
        </p:nvSpPr>
        <p:spPr>
          <a:xfrm>
            <a:off x="4642449" y="5812160"/>
            <a:ext cx="15099102" cy="2144240"/>
          </a:xfrm>
          <a:prstGeom prst="rect">
            <a:avLst/>
          </a:prstGeom>
          <a:ln w="12700">
            <a:miter lim="400000"/>
          </a:ln>
          <a:extLst>
            <a:ext uri="{C572A759-6A51-4108-AA02-DFA0A04FC94B}">
              <ma14:wrappingTextBoxFlag xmlns="" xmlns:ma14="http://schemas.microsoft.com/office/mac/drawingml/2011/main" val="1"/>
            </a:ext>
          </a:extLst>
        </p:spPr>
        <p:txBody>
          <a:bodyPr lIns="71437" tIns="71437" rIns="71437" bIns="71437">
            <a:spAutoFit/>
          </a:bodyPr>
          <a:lstStyle/>
          <a:p>
            <a:pPr marL="0" marR="0" lvl="0" indent="0" algn="ctr" defTabSz="821531" rtl="0" eaLnBrk="1" fontAlgn="auto" latinLnBrk="0" hangingPunct="0">
              <a:lnSpc>
                <a:spcPts val="17000"/>
              </a:lnSpc>
              <a:spcBef>
                <a:spcPts val="0"/>
              </a:spcBef>
              <a:spcAft>
                <a:spcPts val="0"/>
              </a:spcAft>
              <a:buClrTx/>
              <a:buSzTx/>
              <a:buFontTx/>
              <a:buNone/>
              <a:tabLst/>
              <a:defRPr sz="18000" spc="180">
                <a:latin typeface="Bebas Neue Bold"/>
                <a:ea typeface="Bebas Neue Bold"/>
                <a:cs typeface="Bebas Neue Bold"/>
                <a:sym typeface="Bebas Neue Bold"/>
              </a:defRPr>
            </a:pPr>
            <a:r>
              <a:rPr lang="ro-RO" sz="10400" b="1" spc="180" dirty="0">
                <a:solidFill>
                  <a:srgbClr val="FFFFFF"/>
                </a:solidFill>
                <a:latin typeface="Arial" panose="020B0604020202020204" pitchFamily="34" charset="0"/>
                <a:cs typeface="Arial" panose="020B0604020202020204" pitchFamily="34" charset="0"/>
                <a:sym typeface="Bebas Neue Bold"/>
              </a:rPr>
              <a:t>Mulțumesc</a:t>
            </a:r>
            <a:r>
              <a:rPr lang="ro-RO" sz="10400" b="1" spc="180" dirty="0">
                <a:solidFill>
                  <a:srgbClr val="FF0000"/>
                </a:solidFill>
                <a:latin typeface="Arial" panose="020B0604020202020204" pitchFamily="34" charset="0"/>
                <a:cs typeface="Arial" panose="020B0604020202020204" pitchFamily="34" charset="0"/>
                <a:sym typeface="Bebas Neue Bold"/>
              </a:rPr>
              <a:t>!</a:t>
            </a:r>
            <a:endParaRPr kumimoji="0" lang="ro-RO" sz="10400" b="1" i="0" u="none" strike="noStrike" kern="0" cap="none" spc="180" normalizeH="0" baseline="0" noProof="0" dirty="0">
              <a:ln>
                <a:noFill/>
              </a:ln>
              <a:solidFill>
                <a:srgbClr val="FF0000"/>
              </a:solidFill>
              <a:effectLst/>
              <a:uLnTx/>
              <a:uFillTx/>
              <a:latin typeface="Arial" panose="020B0604020202020204" pitchFamily="34" charset="0"/>
              <a:cs typeface="Arial" panose="020B0604020202020204" pitchFamily="34" charset="0"/>
              <a:sym typeface="Bebas Neue Bold"/>
            </a:endParaRPr>
          </a:p>
        </p:txBody>
      </p:sp>
      <p:sp>
        <p:nvSpPr>
          <p:cNvPr id="4243" name="Powerbiz"/>
          <p:cNvSpPr txBox="1"/>
          <p:nvPr/>
        </p:nvSpPr>
        <p:spPr>
          <a:xfrm>
            <a:off x="-501153" y="9179217"/>
            <a:ext cx="25386307" cy="4465965"/>
          </a:xfrm>
          <a:prstGeom prst="rect">
            <a:avLst/>
          </a:prstGeom>
          <a:ln w="12700">
            <a:miter lim="400000"/>
          </a:ln>
          <a:extLst>
            <a:ext uri="{C572A759-6A51-4108-AA02-DFA0A04FC94B}">
              <ma14:wrappingTextBoxFlag xmlns="" xmlns:ma14="http://schemas.microsoft.com/office/mac/drawingml/2011/main" val="1"/>
            </a:ext>
          </a:extLst>
        </p:spPr>
        <p:txBody>
          <a:bodyPr lIns="71437" tIns="71437" rIns="71437" bIns="71437">
            <a:spAutoFit/>
          </a:bodyPr>
          <a:lstStyle>
            <a:lvl1pPr algn="ctr">
              <a:lnSpc>
                <a:spcPts val="33700"/>
              </a:lnSpc>
              <a:defRPr sz="56100" spc="560">
                <a:solidFill>
                  <a:srgbClr val="FFFFFF"/>
                </a:solidFill>
                <a:latin typeface="Bebas Neue Bold"/>
                <a:ea typeface="Bebas Neue Bold"/>
                <a:cs typeface="Bebas Neue Bold"/>
                <a:sym typeface="Bebas Neue Bold"/>
              </a:defRPr>
            </a:lvl1pPr>
          </a:lstStyle>
          <a:p>
            <a:pPr marL="0" marR="0" lvl="0" indent="0" algn="ctr" defTabSz="821531" rtl="0" eaLnBrk="1" fontAlgn="auto" latinLnBrk="0" hangingPunct="0">
              <a:lnSpc>
                <a:spcPts val="33700"/>
              </a:lnSpc>
              <a:spcBef>
                <a:spcPts val="0"/>
              </a:spcBef>
              <a:spcAft>
                <a:spcPts val="0"/>
              </a:spcAft>
              <a:buClrTx/>
              <a:buSzTx/>
              <a:buFontTx/>
              <a:buNone/>
              <a:tabLst/>
              <a:defRPr>
                <a:solidFill>
                  <a:srgbClr val="656D78"/>
                </a:solidFill>
              </a:defRPr>
            </a:pPr>
            <a:r>
              <a:rPr kumimoji="0" lang="ro-RO" sz="29000" b="1" i="0" u="none" strike="noStrike" kern="0" cap="none" spc="560" normalizeH="0" baseline="0" noProof="0" dirty="0">
                <a:ln>
                  <a:noFill/>
                </a:ln>
                <a:solidFill>
                  <a:srgbClr val="FFFFFF">
                    <a:alpha val="10000"/>
                  </a:srgbClr>
                </a:solidFill>
                <a:effectLst/>
                <a:uLnTx/>
                <a:uFillTx/>
                <a:latin typeface="Arial" panose="020B0604020202020204" pitchFamily="34" charset="0"/>
                <a:cs typeface="Arial" panose="020B0604020202020204" pitchFamily="34" charset="0"/>
                <a:sym typeface="Bebas Neue Bold"/>
              </a:rPr>
              <a:t>THANK YOU</a:t>
            </a:r>
            <a:endParaRPr kumimoji="0" sz="29000" b="1" i="0" u="none" strike="noStrike" kern="0" cap="none" spc="560" normalizeH="0" baseline="0" noProof="0" dirty="0">
              <a:ln>
                <a:noFill/>
              </a:ln>
              <a:solidFill>
                <a:srgbClr val="FFFFFF">
                  <a:alpha val="10000"/>
                </a:srgbClr>
              </a:solidFill>
              <a:effectLst/>
              <a:uLnTx/>
              <a:uFillTx/>
              <a:latin typeface="Arial" panose="020B0604020202020204" pitchFamily="34" charset="0"/>
              <a:cs typeface="Arial" panose="020B0604020202020204" pitchFamily="34" charset="0"/>
              <a:sym typeface="Bebas Neue Bold"/>
            </a:endParaRPr>
          </a:p>
        </p:txBody>
      </p:sp>
      <p:sp>
        <p:nvSpPr>
          <p:cNvPr id="4244" name="The perfect Pitch Deck Presentation"/>
          <p:cNvSpPr txBox="1"/>
          <p:nvPr/>
        </p:nvSpPr>
        <p:spPr>
          <a:xfrm>
            <a:off x="6193086" y="11287851"/>
            <a:ext cx="11997828" cy="608051"/>
          </a:xfrm>
          <a:prstGeom prst="rect">
            <a:avLst/>
          </a:prstGeom>
          <a:ln w="12700">
            <a:miter lim="400000"/>
          </a:ln>
          <a:extLst>
            <a:ext uri="{C572A759-6A51-4108-AA02-DFA0A04FC94B}">
              <ma14:wrappingTextBoxFlag xmlns="" xmlns:ma14="http://schemas.microsoft.com/office/mac/drawingml/2011/main" val="1"/>
            </a:ext>
          </a:extLst>
        </p:spPr>
        <p:txBody>
          <a:bodyPr lIns="71437" tIns="71437" rIns="71437" bIns="71437">
            <a:spAutoFit/>
          </a:bodyPr>
          <a:lstStyle>
            <a:lvl1pPr algn="ctr">
              <a:defRPr>
                <a:solidFill>
                  <a:srgbClr val="FFFFFF"/>
                </a:solidFill>
              </a:defRPr>
            </a:lvl1pPr>
          </a:lstStyle>
          <a:p>
            <a:pPr marL="0" marR="0" lvl="0" indent="0" algn="ctr" defTabSz="821531" rtl="0" eaLnBrk="1" fontAlgn="auto" latinLnBrk="0" hangingPunct="0">
              <a:lnSpc>
                <a:spcPct val="140000"/>
              </a:lnSpc>
              <a:spcBef>
                <a:spcPts val="0"/>
              </a:spcBef>
              <a:spcAft>
                <a:spcPts val="0"/>
              </a:spcAft>
              <a:buClrTx/>
              <a:buSzTx/>
              <a:buFontTx/>
              <a:buNone/>
              <a:tabLst/>
              <a:defRPr>
                <a:solidFill>
                  <a:srgbClr val="656D78"/>
                </a:solidFill>
              </a:defRPr>
            </a:pPr>
            <a:r>
              <a:rPr kumimoji="0" lang="ro-RO" sz="24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sym typeface="Montserrat Regular"/>
              </a:rPr>
              <a:t>BIRISGORAN.RO</a:t>
            </a:r>
            <a:endParaRPr kumimoji="0" sz="24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sym typeface="Montserrat Regular"/>
            </a:endParaRPr>
          </a:p>
        </p:txBody>
      </p:sp>
      <p:sp>
        <p:nvSpPr>
          <p:cNvPr id="4245" name="Linie"/>
          <p:cNvSpPr/>
          <p:nvPr/>
        </p:nvSpPr>
        <p:spPr>
          <a:xfrm>
            <a:off x="8510830" y="10693400"/>
            <a:ext cx="7362340" cy="0"/>
          </a:xfrm>
          <a:prstGeom prst="line">
            <a:avLst/>
          </a:prstGeom>
          <a:ln w="25400">
            <a:solidFill>
              <a:schemeClr val="bg1"/>
            </a:solidFill>
            <a:miter lim="400000"/>
          </a:ln>
        </p:spPr>
        <p:txBody>
          <a:bodyPr lIns="71437" tIns="71437" rIns="71437" bIns="71437" anchor="ctr"/>
          <a:lstStyle/>
          <a:p>
            <a:pPr marL="0" marR="0" lvl="0" indent="0" algn="ctr" defTabSz="821531" rtl="0" eaLnBrk="1" fontAlgn="auto" latinLnBrk="0" hangingPunct="0">
              <a:lnSpc>
                <a:spcPct val="100000"/>
              </a:lnSpc>
              <a:spcBef>
                <a:spcPts val="0"/>
              </a:spcBef>
              <a:spcAft>
                <a:spcPts val="0"/>
              </a:spcAft>
              <a:buClrTx/>
              <a:buSzTx/>
              <a:buFontTx/>
              <a:buNone/>
              <a:tabLst/>
              <a:defRPr sz="3000">
                <a:solidFill>
                  <a:srgbClr val="FFFFFF"/>
                </a:solidFill>
                <a:latin typeface="Helvetica Neue Medium"/>
                <a:ea typeface="Helvetica Neue Medium"/>
                <a:cs typeface="Helvetica Neue Medium"/>
                <a:sym typeface="Helvetica Neue Medium"/>
              </a:defRPr>
            </a:pPr>
            <a:endParaRPr kumimoji="0" sz="3000" b="0" i="0" u="none" strike="noStrike" kern="0" cap="none" spc="0" normalizeH="0" baseline="0" noProof="0" dirty="0">
              <a:ln>
                <a:noFill/>
              </a:ln>
              <a:solidFill>
                <a:srgbClr val="FFFFFF"/>
              </a:solidFill>
              <a:effectLst/>
              <a:uLnTx/>
              <a:uFillTx/>
              <a:latin typeface="Helvetica Neue Medium"/>
              <a:sym typeface="Helvetica Neue Medium"/>
            </a:endParaRPr>
          </a:p>
        </p:txBody>
      </p:sp>
      <p:pic>
        <p:nvPicPr>
          <p:cNvPr id="3" name="Grafic 2">
            <a:extLst>
              <a:ext uri="{FF2B5EF4-FFF2-40B4-BE49-F238E27FC236}">
                <a16:creationId xmlns:a16="http://schemas.microsoft.com/office/drawing/2014/main" id="{BB3624F2-6A09-4051-9A78-3525561805F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06137" y="2624117"/>
            <a:ext cx="2371725" cy="971550"/>
          </a:xfrm>
          <a:prstGeom prst="rect">
            <a:avLst/>
          </a:prstGeom>
        </p:spPr>
      </p:pic>
    </p:spTree>
    <p:extLst>
      <p:ext uri="{BB962C8B-B14F-4D97-AF65-F5344CB8AC3E}">
        <p14:creationId xmlns:p14="http://schemas.microsoft.com/office/powerpoint/2010/main" val="116593214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 name="Rechteck"/>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p:cNvSpPr txBox="1"/>
          <p:nvPr/>
        </p:nvSpPr>
        <p:spPr>
          <a:xfrm>
            <a:off x="1276017" y="2076799"/>
            <a:ext cx="4580034" cy="3399006"/>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(I)</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C5EFC32F-F1D0-43B9-B342-3E2488E97510}"/>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38171BA0-09BC-463B-98BB-9C4397376DE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8D8E77B0-F3CF-A033-0C6A-6D2274431AF3}"/>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Înregistrarea fiscală</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99B639B3-BE06-C68B-6FAA-7C91420D90CB}"/>
              </a:ext>
            </a:extLst>
          </p:cNvPr>
          <p:cNvSpPr txBox="1"/>
          <p:nvPr/>
        </p:nvSpPr>
        <p:spPr>
          <a:xfrm>
            <a:off x="8027579" y="2718210"/>
            <a:ext cx="15080403" cy="102420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342900" lvl="0" indent="-342900" algn="just">
              <a:spcAft>
                <a:spcPts val="600"/>
              </a:spcAft>
              <a:buFont typeface="Wingdings" panose="05000000000000000000" pitchFamily="2" charset="2"/>
              <a:buChar char="Ø"/>
            </a:pPr>
            <a:r>
              <a:rPr lang="ro-RO" dirty="0">
                <a:solidFill>
                  <a:schemeClr val="accent1">
                    <a:lumMod val="50000"/>
                  </a:schemeClr>
                </a:solidFill>
                <a:latin typeface="Arial" panose="020B0604020202020204" pitchFamily="34" charset="0"/>
                <a:cs typeface="Arial" panose="020B0604020202020204" pitchFamily="34" charset="0"/>
              </a:rPr>
              <a:t>Persoanele care obțin / vor obține venituri din prestarea activității de avocat au obligația, ca, în termen de 30 de zile de la momentul înființării, </a:t>
            </a:r>
            <a:r>
              <a:rPr lang="ro-RO" b="1" dirty="0">
                <a:solidFill>
                  <a:schemeClr val="accent1">
                    <a:lumMod val="50000"/>
                  </a:schemeClr>
                </a:solidFill>
                <a:latin typeface="Arial" panose="020B0604020202020204" pitchFamily="34" charset="0"/>
                <a:cs typeface="Arial" panose="020B0604020202020204" pitchFamily="34" charset="0"/>
              </a:rPr>
              <a:t>să se înregistreze la organul fiscal competent</a:t>
            </a:r>
            <a:r>
              <a:rPr lang="ro-RO" dirty="0">
                <a:solidFill>
                  <a:schemeClr val="accent1">
                    <a:lumMod val="50000"/>
                  </a:schemeClr>
                </a:solidFill>
                <a:latin typeface="Arial" panose="020B0604020202020204" pitchFamily="34" charset="0"/>
                <a:cs typeface="Arial" panose="020B0604020202020204" pitchFamily="34" charset="0"/>
              </a:rPr>
              <a:t>, prin depunerea Formularului 070 – Declarație de înregistrare fiscală / Declarație de mențiuni pentru persoanele fizice care desfășoară activități economice în mod independent sau exercită profesii libere;</a:t>
            </a:r>
          </a:p>
          <a:p>
            <a:pPr marL="342900" indent="-342900" algn="just">
              <a:spcAft>
                <a:spcPts val="600"/>
              </a:spcAft>
              <a:buFont typeface="Wingdings" panose="05000000000000000000" pitchFamily="2" charset="2"/>
              <a:buChar char="Ø"/>
            </a:pPr>
            <a:r>
              <a:rPr lang="ro-RO" dirty="0">
                <a:solidFill>
                  <a:schemeClr val="accent1">
                    <a:lumMod val="50000"/>
                  </a:schemeClr>
                </a:solidFill>
                <a:latin typeface="Arial" panose="020B0604020202020204" pitchFamily="34" charset="0"/>
                <a:cs typeface="Arial" panose="020B0604020202020204" pitchFamily="34" charset="0"/>
              </a:rPr>
              <a:t>În cazul în care activitatea se desfășoară în cadrul unor asocieri (societate civilă profesională, societate profesională cu răspundere limitată), acestea au obligația ca, în termen de 30 de zile de la momentul înființării, să se înregistreze la organul fiscal competent, prin depunerea Formularului 010 - Declarație de înregistrare fiscală/ declarație de mențiuni/ declarație de radiere pentru persoanele juridice, asocieri și alte entități fără personalitate juridică;</a:t>
            </a:r>
            <a:endParaRPr lang="en-US" dirty="0">
              <a:solidFill>
                <a:schemeClr val="accent1">
                  <a:lumMod val="50000"/>
                </a:schemeClr>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chemeClr val="accent1">
                    <a:lumMod val="50000"/>
                  </a:schemeClr>
                </a:solidFill>
                <a:latin typeface="Arial" panose="020B0604020202020204" pitchFamily="34" charset="0"/>
                <a:cs typeface="Arial" panose="020B0604020202020204" pitchFamily="34" charset="0"/>
              </a:rPr>
              <a:t>Ca urmare a acestei înregistrări, persoanei / asocierii </a:t>
            </a:r>
            <a:r>
              <a:rPr lang="ro-RO" b="1" dirty="0">
                <a:solidFill>
                  <a:schemeClr val="accent1">
                    <a:lumMod val="50000"/>
                  </a:schemeClr>
                </a:solidFill>
                <a:latin typeface="Arial" panose="020B0604020202020204" pitchFamily="34" charset="0"/>
                <a:cs typeface="Arial" panose="020B0604020202020204" pitchFamily="34" charset="0"/>
              </a:rPr>
              <a:t>i se atribuie codul de identificare fiscală</a:t>
            </a:r>
            <a:r>
              <a:rPr lang="ro-RO" dirty="0">
                <a:solidFill>
                  <a:schemeClr val="accent1">
                    <a:lumMod val="50000"/>
                  </a:schemeClr>
                </a:solidFill>
                <a:latin typeface="Arial" panose="020B0604020202020204" pitchFamily="34" charset="0"/>
                <a:cs typeface="Arial" panose="020B0604020202020204" pitchFamily="34" charset="0"/>
              </a:rPr>
              <a:t>;</a:t>
            </a:r>
            <a:endParaRPr lang="en-US" dirty="0">
              <a:solidFill>
                <a:schemeClr val="accent1">
                  <a:lumMod val="50000"/>
                </a:schemeClr>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b="1" dirty="0">
                <a:solidFill>
                  <a:schemeClr val="accent1">
                    <a:lumMod val="50000"/>
                  </a:schemeClr>
                </a:solidFill>
                <a:latin typeface="Arial" panose="020B0604020202020204" pitchFamily="34" charset="0"/>
                <a:cs typeface="Arial" panose="020B0604020202020204" pitchFamily="34" charset="0"/>
              </a:rPr>
              <a:t>Orice modificare a datelor cuprinse în declarația de înregistrare fiscală</a:t>
            </a:r>
            <a:r>
              <a:rPr lang="ro-RO" dirty="0">
                <a:solidFill>
                  <a:schemeClr val="accent1">
                    <a:lumMod val="50000"/>
                  </a:schemeClr>
                </a:solidFill>
                <a:latin typeface="Arial" panose="020B0604020202020204" pitchFamily="34" charset="0"/>
                <a:cs typeface="Arial" panose="020B0604020202020204" pitchFamily="34" charset="0"/>
              </a:rPr>
              <a:t> trebuie adusă la cunoștința organului fiscal competent în termen de 15 zile de la data producerii acestora, printr-o declarație de mențiuni – D070, D010 sau D700 - Declarație pentru înregistrarea/modificarea în mediu electronic a categoriilor de obligații fiscale declarative înscrise în vectorul fiscal</a:t>
            </a:r>
            <a:r>
              <a:rPr lang="en-US" dirty="0">
                <a:solidFill>
                  <a:schemeClr val="accent1">
                    <a:lumMod val="50000"/>
                  </a:schemeClr>
                </a:solidFill>
                <a:latin typeface="Arial" panose="020B0604020202020204" pitchFamily="34" charset="0"/>
                <a:cs typeface="Arial" panose="020B0604020202020204" pitchFamily="34" charset="0"/>
              </a:rPr>
              <a:t>;</a:t>
            </a:r>
          </a:p>
          <a:p>
            <a:pPr marL="342900" indent="-342900" algn="just">
              <a:spcAft>
                <a:spcPts val="600"/>
              </a:spcAft>
              <a:buFont typeface="Wingdings" panose="05000000000000000000" pitchFamily="2" charset="2"/>
              <a:buChar char="Ø"/>
            </a:pPr>
            <a:r>
              <a:rPr lang="ro-RO" b="1" dirty="0">
                <a:solidFill>
                  <a:schemeClr val="accent1">
                    <a:lumMod val="50000"/>
                  </a:schemeClr>
                </a:solidFill>
                <a:latin typeface="Arial" panose="020B0604020202020204" pitchFamily="34" charset="0"/>
                <a:cs typeface="Arial" panose="020B0604020202020204" pitchFamily="34" charset="0"/>
              </a:rPr>
              <a:t>Organul fiscal competent este organul fiscal central în a cărui rază teritorială avocatul / asocierea își are sediul activității / locul unde își desfășoară efectiv activitatea (sediul principal al unității fiscale aferente localității unde se află sediul avocatului / asocierii poate fi identificat prin accesarea linkului: </a:t>
            </a:r>
            <a:r>
              <a:rPr lang="ro-RO" b="1" dirty="0" err="1">
                <a:solidFill>
                  <a:schemeClr val="accent1">
                    <a:lumMod val="50000"/>
                  </a:schemeClr>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afisare</a:t>
            </a:r>
            <a:r>
              <a:rPr lang="ro-RO" b="1" dirty="0">
                <a:solidFill>
                  <a:schemeClr val="accent1">
                    <a:lumMod val="50000"/>
                  </a:schemeClr>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 sediu ANAF</a:t>
            </a:r>
            <a:r>
              <a:rPr lang="ro-RO" b="1" dirty="0">
                <a:solidFill>
                  <a:schemeClr val="accent1">
                    <a:lumMod val="50000"/>
                  </a:schemeClr>
                </a:solidFill>
                <a:latin typeface="Arial" panose="020B0604020202020204" pitchFamily="34" charset="0"/>
                <a:cs typeface="Arial" panose="020B0604020202020204" pitchFamily="34" charset="0"/>
              </a:rPr>
              <a:t>).</a:t>
            </a:r>
            <a:endParaRPr lang="en-US" b="1" dirty="0">
              <a:solidFill>
                <a:schemeClr val="accent1">
                  <a:lumMod val="50000"/>
                </a:schemeClr>
              </a:solidFill>
              <a:latin typeface="Arial" panose="020B0604020202020204" pitchFamily="34" charset="0"/>
              <a:cs typeface="Arial" panose="020B0604020202020204" pitchFamily="34" charset="0"/>
            </a:endParaRPr>
          </a:p>
          <a:p>
            <a:pPr lvl="0"/>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73778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E41D2-6A69-53A8-953A-1922EC4E57DA}"/>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88193935-2C74-78C0-9A4D-632D948BECA1}"/>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217A51EC-7E71-E05D-41F9-2DB06FACFF7D}"/>
              </a:ext>
            </a:extLst>
          </p:cNvPr>
          <p:cNvSpPr txBox="1"/>
          <p:nvPr/>
        </p:nvSpPr>
        <p:spPr>
          <a:xfrm>
            <a:off x="1276017" y="2076799"/>
            <a:ext cx="4580034" cy="3399006"/>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(II)</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D4F041F8-F289-6C04-419B-4614E2E9CE18}"/>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8F536B61-0DE4-54AF-16A4-2AAA997DCBF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108573F6-C940-5CFD-15FB-BDCB6162B762}"/>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Declararea veniturilor</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1AAD233E-6C9F-5426-5163-0E3B49114DAE}"/>
              </a:ext>
            </a:extLst>
          </p:cNvPr>
          <p:cNvSpPr txBox="1"/>
          <p:nvPr/>
        </p:nvSpPr>
        <p:spPr>
          <a:xfrm>
            <a:off x="8027579" y="2718210"/>
            <a:ext cx="15080403" cy="1053564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u="sng" dirty="0">
                <a:solidFill>
                  <a:srgbClr val="0023A3"/>
                </a:solidFill>
                <a:latin typeface="Arial" panose="020B0604020202020204" pitchFamily="34" charset="0"/>
                <a:cs typeface="Arial" panose="020B0604020202020204" pitchFamily="34" charset="0"/>
              </a:rPr>
              <a:t>Activitatea desfășurată de avocații colaboratori și de cabinetele individuale</a:t>
            </a: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Avocații au obligația de a înregistra veniturile în contabilitate, la momentul încasării, și de a le declara (veniturile totale dintr-un an) prin completarea și depunerea formularul 212 – Declarația unică privind impozitul pe venit și contribuțiile sociale datorate de persoanele fizice („</a:t>
            </a:r>
            <a:r>
              <a:rPr lang="ro-RO" b="1" dirty="0">
                <a:solidFill>
                  <a:srgbClr val="0023A3"/>
                </a:solidFill>
                <a:latin typeface="Arial" panose="020B0604020202020204" pitchFamily="34" charset="0"/>
                <a:cs typeface="Arial" panose="020B0604020202020204" pitchFamily="34" charset="0"/>
              </a:rPr>
              <a:t>Declarația unică</a:t>
            </a:r>
            <a:r>
              <a:rPr lang="ro-RO" dirty="0">
                <a:solidFill>
                  <a:srgbClr val="0023A3"/>
                </a:solidFill>
                <a:latin typeface="Arial" panose="020B0604020202020204" pitchFamily="34" charset="0"/>
                <a:cs typeface="Arial" panose="020B0604020202020204" pitchFamily="34" charset="0"/>
              </a:rPr>
              <a:t>”).</a:t>
            </a: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Declarația unică se depune până la data de </a:t>
            </a:r>
            <a:r>
              <a:rPr lang="ro-RO" b="1" dirty="0">
                <a:solidFill>
                  <a:srgbClr val="0023A3"/>
                </a:solidFill>
                <a:latin typeface="Arial" panose="020B0604020202020204" pitchFamily="34" charset="0"/>
                <a:cs typeface="Arial" panose="020B0604020202020204" pitchFamily="34" charset="0"/>
              </a:rPr>
              <a:t>25 mai inclusiv a anului următor celui de realizare a veniturilor</a:t>
            </a:r>
            <a:r>
              <a:rPr lang="ro-RO" dirty="0">
                <a:solidFill>
                  <a:srgbClr val="0023A3"/>
                </a:solidFill>
                <a:latin typeface="Arial" panose="020B0604020202020204" pitchFamily="34" charset="0"/>
                <a:cs typeface="Arial" panose="020B0604020202020204" pitchFamily="34" charset="0"/>
              </a:rPr>
              <a:t>.</a:t>
            </a: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Orice modificare cu privire la informațiile cuprinse în Declarație unică se poate realiza prin depunerea unei Declarații rectificative. Declarația rectificativă se utilizează pentru:</a:t>
            </a:r>
            <a:endParaRPr lang="en-US" dirty="0">
              <a:solidFill>
                <a:srgbClr val="0023A3"/>
              </a:solidFill>
              <a:latin typeface="Arial" panose="020B0604020202020204" pitchFamily="34" charset="0"/>
              <a:cs typeface="Arial" panose="020B0604020202020204" pitchFamily="34" charset="0"/>
            </a:endParaRPr>
          </a:p>
          <a:p>
            <a:pPr marL="622300" lvl="8" indent="-342900" algn="just">
              <a:spcAft>
                <a:spcPts val="600"/>
              </a:spcAft>
              <a:buFont typeface="Arial" panose="020B0604020202020204" pitchFamily="34" charset="0"/>
              <a:buChar char="•"/>
            </a:pPr>
            <a:r>
              <a:rPr lang="ro-RO" i="1" dirty="0">
                <a:solidFill>
                  <a:srgbClr val="0023A3"/>
                </a:solidFill>
                <a:latin typeface="Arial" panose="020B0604020202020204" pitchFamily="34" charset="0"/>
                <a:cs typeface="Arial" panose="020B0604020202020204" pitchFamily="34" charset="0"/>
              </a:rPr>
              <a:t>corectarea impozitului pe venit, precum și a contribuțiilor sociale datorate de persoanele fizice; </a:t>
            </a:r>
            <a:endParaRPr lang="en-US" i="1" dirty="0">
              <a:solidFill>
                <a:srgbClr val="0023A3"/>
              </a:solidFill>
              <a:latin typeface="Arial" panose="020B0604020202020204" pitchFamily="34" charset="0"/>
              <a:cs typeface="Arial" panose="020B0604020202020204" pitchFamily="34" charset="0"/>
            </a:endParaRPr>
          </a:p>
          <a:p>
            <a:pPr marL="622300" lvl="4" indent="-342900" algn="just">
              <a:spcAft>
                <a:spcPts val="600"/>
              </a:spcAft>
              <a:buFont typeface="Arial" panose="020B0604020202020204" pitchFamily="34" charset="0"/>
              <a:buChar char="•"/>
            </a:pPr>
            <a:r>
              <a:rPr lang="ro-RO" i="1" dirty="0">
                <a:solidFill>
                  <a:srgbClr val="0023A3"/>
                </a:solidFill>
                <a:latin typeface="Arial" panose="020B0604020202020204" pitchFamily="34" charset="0"/>
                <a:cs typeface="Arial" panose="020B0604020202020204" pitchFamily="34" charset="0"/>
              </a:rPr>
              <a:t>modificarea datelor de identificare a persoanei fizice; </a:t>
            </a:r>
            <a:endParaRPr lang="en-US" i="1" dirty="0">
              <a:solidFill>
                <a:srgbClr val="0023A3"/>
              </a:solidFill>
              <a:latin typeface="Arial" panose="020B0604020202020204" pitchFamily="34" charset="0"/>
              <a:cs typeface="Arial" panose="020B0604020202020204" pitchFamily="34" charset="0"/>
            </a:endParaRPr>
          </a:p>
          <a:p>
            <a:pPr marL="622300" lvl="4" indent="-342900" algn="just">
              <a:spcAft>
                <a:spcPts val="600"/>
              </a:spcAft>
              <a:buFont typeface="Arial" panose="020B0604020202020204" pitchFamily="34" charset="0"/>
              <a:buChar char="•"/>
            </a:pPr>
            <a:r>
              <a:rPr lang="ro-RO" i="1" dirty="0">
                <a:solidFill>
                  <a:srgbClr val="0023A3"/>
                </a:solidFill>
                <a:latin typeface="Arial" panose="020B0604020202020204" pitchFamily="34" charset="0"/>
                <a:cs typeface="Arial" panose="020B0604020202020204" pitchFamily="34" charset="0"/>
              </a:rPr>
              <a:t>modificarea unor date referitoare la categoria/sursa veniturilor sau a nivelului acestora, potrivit legii; </a:t>
            </a:r>
            <a:endParaRPr lang="en-US" i="1" dirty="0">
              <a:solidFill>
                <a:srgbClr val="0023A3"/>
              </a:solidFill>
              <a:latin typeface="Arial" panose="020B0604020202020204" pitchFamily="34" charset="0"/>
              <a:cs typeface="Arial" panose="020B0604020202020204" pitchFamily="34" charset="0"/>
            </a:endParaRPr>
          </a:p>
          <a:p>
            <a:pPr marL="622300" lvl="4" indent="-342900" algn="just">
              <a:spcAft>
                <a:spcPts val="600"/>
              </a:spcAft>
              <a:buFont typeface="Arial" panose="020B0604020202020204" pitchFamily="34" charset="0"/>
              <a:buChar char="•"/>
            </a:pPr>
            <a:r>
              <a:rPr lang="ro-RO" i="1" dirty="0">
                <a:solidFill>
                  <a:srgbClr val="0023A3"/>
                </a:solidFill>
                <a:latin typeface="Arial" panose="020B0604020202020204" pitchFamily="34" charset="0"/>
                <a:cs typeface="Arial" panose="020B0604020202020204" pitchFamily="34" charset="0"/>
              </a:rPr>
              <a:t>modificarea unor date referitoare la contribuția de asigurări sociale și contribuția de asigurări sociale de sănătate; </a:t>
            </a:r>
            <a:endParaRPr lang="en-US" i="1" dirty="0">
              <a:solidFill>
                <a:srgbClr val="0023A3"/>
              </a:solidFill>
              <a:latin typeface="Arial" panose="020B0604020202020204" pitchFamily="34" charset="0"/>
              <a:cs typeface="Arial" panose="020B0604020202020204" pitchFamily="34" charset="0"/>
            </a:endParaRPr>
          </a:p>
          <a:p>
            <a:pPr marL="622300" lvl="4" indent="-342900" algn="just">
              <a:spcAft>
                <a:spcPts val="600"/>
              </a:spcAft>
              <a:buFont typeface="Arial" panose="020B0604020202020204" pitchFamily="34" charset="0"/>
              <a:buChar char="•"/>
            </a:pPr>
            <a:r>
              <a:rPr lang="ro-RO" i="1" dirty="0">
                <a:solidFill>
                  <a:srgbClr val="0023A3"/>
                </a:solidFill>
                <a:latin typeface="Arial" panose="020B0604020202020204" pitchFamily="34" charset="0"/>
                <a:cs typeface="Arial" panose="020B0604020202020204" pitchFamily="34" charset="0"/>
              </a:rPr>
              <a:t>situația în care se rectifică încadrarea de la lit. A-F de la capitolul II (cazurile în care se optează pentru plata Contribuției de asigurări sociale de sănătate); </a:t>
            </a:r>
            <a:endParaRPr lang="en-US" i="1" dirty="0">
              <a:solidFill>
                <a:srgbClr val="0023A3"/>
              </a:solidFill>
              <a:latin typeface="Arial" panose="020B0604020202020204" pitchFamily="34" charset="0"/>
              <a:cs typeface="Arial" panose="020B0604020202020204" pitchFamily="34" charset="0"/>
            </a:endParaRPr>
          </a:p>
          <a:p>
            <a:pPr marL="622300" lvl="4" indent="-342900" algn="just">
              <a:spcAft>
                <a:spcPts val="600"/>
              </a:spcAft>
              <a:buFont typeface="Arial" panose="020B0604020202020204" pitchFamily="34" charset="0"/>
              <a:buChar char="•"/>
            </a:pPr>
            <a:r>
              <a:rPr lang="ro-RO" i="1" dirty="0">
                <a:solidFill>
                  <a:srgbClr val="0023A3"/>
                </a:solidFill>
                <a:latin typeface="Arial" panose="020B0604020202020204" pitchFamily="34" charset="0"/>
                <a:cs typeface="Arial" panose="020B0604020202020204" pitchFamily="34" charset="0"/>
              </a:rPr>
              <a:t>corectarea altor informații prevăzute de formular.</a:t>
            </a:r>
            <a:endParaRPr lang="en-US" i="1" dirty="0">
              <a:solidFill>
                <a:srgbClr val="0023A3"/>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endParaRPr lang="en-US" dirty="0"/>
          </a:p>
          <a:p>
            <a:pPr algn="just">
              <a:lnSpc>
                <a:spcPct val="114000"/>
              </a:lnSpc>
              <a:spcAft>
                <a:spcPts val="600"/>
              </a:spcAft>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887739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C9F26-57CE-956F-A70E-ACC4BAD56CB6}"/>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73A32475-5A2B-7B7F-377E-70A30B29ED40}"/>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B70B7ED1-8166-EF11-BE18-FDFB8BAF6815}"/>
              </a:ext>
            </a:extLst>
          </p:cNvPr>
          <p:cNvSpPr txBox="1"/>
          <p:nvPr/>
        </p:nvSpPr>
        <p:spPr>
          <a:xfrm>
            <a:off x="1276017" y="2076799"/>
            <a:ext cx="4580034" cy="3399006"/>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(III)</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3D77DBAD-99DD-23A3-7AA6-277145DA2FCE}"/>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B0DF8A08-7EF0-4A30-CBCC-09598B1EAD1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EEB82A84-B81E-309F-3AAF-DA19B32A8816}"/>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Declararea veniturilor</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105309F6-812C-EDB3-D156-7AE04AD70B6B}"/>
              </a:ext>
            </a:extLst>
          </p:cNvPr>
          <p:cNvSpPr txBox="1"/>
          <p:nvPr/>
        </p:nvSpPr>
        <p:spPr>
          <a:xfrm>
            <a:off x="8027579" y="2718210"/>
            <a:ext cx="15080403" cy="85997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b="1" u="sng" dirty="0">
                <a:solidFill>
                  <a:srgbClr val="0023A3"/>
                </a:solidFill>
                <a:latin typeface="Arial" panose="020B0604020202020204" pitchFamily="34" charset="0"/>
                <a:cs typeface="Arial" panose="020B0604020202020204" pitchFamily="34" charset="0"/>
              </a:rPr>
              <a:t>Activitatea desfășurată de societăți civile profesionale și societăți profesionale cu răspundere limitată.</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en-US" dirty="0">
                <a:solidFill>
                  <a:srgbClr val="0023A3"/>
                </a:solidFill>
                <a:latin typeface="Arial" panose="020B0604020202020204" pitchFamily="34" charset="0"/>
                <a:cs typeface="Arial" panose="020B0604020202020204" pitchFamily="34" charset="0"/>
              </a:rPr>
              <a:t>Exist</a:t>
            </a:r>
            <a:r>
              <a:rPr lang="ro-RO" dirty="0">
                <a:solidFill>
                  <a:srgbClr val="0023A3"/>
                </a:solidFill>
                <a:latin typeface="Arial" panose="020B0604020202020204" pitchFamily="34" charset="0"/>
                <a:cs typeface="Arial" panose="020B0604020202020204" pitchFamily="34" charset="0"/>
              </a:rPr>
              <a:t>ă obligația de a completa și depune </a:t>
            </a:r>
            <a:r>
              <a:rPr lang="ro-RO" b="1" dirty="0">
                <a:solidFill>
                  <a:srgbClr val="0023A3"/>
                </a:solidFill>
                <a:latin typeface="Arial" panose="020B0604020202020204" pitchFamily="34" charset="0"/>
                <a:cs typeface="Arial" panose="020B0604020202020204" pitchFamily="34" charset="0"/>
              </a:rPr>
              <a:t>D204</a:t>
            </a:r>
            <a:r>
              <a:rPr lang="ro-RO" dirty="0">
                <a:solidFill>
                  <a:srgbClr val="0023A3"/>
                </a:solidFill>
                <a:latin typeface="Arial" panose="020B0604020202020204" pitchFamily="34" charset="0"/>
                <a:cs typeface="Arial" panose="020B0604020202020204" pitchFamily="34" charset="0"/>
              </a:rPr>
              <a:t> - Declarație anuală de venit pentru asocieri fără personalitate juridică și entități supuse regimului transparenței fiscale.</a:t>
            </a: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Entitățile au obligația de a depune această declarație până în ultima zi a lunii februarie a anului următor celui de raportare – cu titlu exemplificativ, pentru veniturile aferente anului 2025, D204 se depune până la 28 februarie 2026.</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conformitate cu prevederile art. 6 alin. (8) din Legea nr. 51/1995 privind profesia de avocat, </a:t>
            </a:r>
            <a:r>
              <a:rPr lang="ro-RO" i="1" dirty="0">
                <a:solidFill>
                  <a:srgbClr val="0023A3"/>
                </a:solidFill>
                <a:latin typeface="Arial" panose="020B0604020202020204" pitchFamily="34" charset="0"/>
                <a:cs typeface="Arial" panose="020B0604020202020204" pitchFamily="34" charset="0"/>
              </a:rPr>
              <a:t>„Societatea profesională cu răspundere limitată conduce contabilitatea în partidă simplă și </a:t>
            </a:r>
            <a:r>
              <a:rPr lang="ro-RO" b="1" i="1" dirty="0">
                <a:solidFill>
                  <a:srgbClr val="0023A3"/>
                </a:solidFill>
                <a:latin typeface="Arial" panose="020B0604020202020204" pitchFamily="34" charset="0"/>
                <a:cs typeface="Arial" panose="020B0604020202020204" pitchFamily="34" charset="0"/>
              </a:rPr>
              <a:t>este supusă regimului transparenței fiscale</a:t>
            </a:r>
            <a:r>
              <a:rPr lang="ro-RO" i="1" dirty="0">
                <a:solidFill>
                  <a:srgbClr val="0023A3"/>
                </a:solidFill>
                <a:latin typeface="Arial" panose="020B0604020202020204" pitchFamily="34" charset="0"/>
                <a:cs typeface="Arial" panose="020B0604020202020204" pitchFamily="34" charset="0"/>
              </a:rPr>
              <a:t>. Plata impozitului pe venit se face de către fiecare asociat, pentru venitul său propriu.”</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b="1" dirty="0">
                <a:solidFill>
                  <a:srgbClr val="0023A3"/>
                </a:solidFill>
                <a:latin typeface="Arial" panose="020B0604020202020204" pitchFamily="34" charset="0"/>
                <a:cs typeface="Arial" panose="020B0604020202020204" pitchFamily="34" charset="0"/>
              </a:rPr>
              <a:t>De avut în vedere că veniturile declarate prin D204 trebuie să coincidă cu veniturile declarate de fiecare asociat în parte prin Declarația unică.</a:t>
            </a:r>
            <a:endParaRPr lang="en-US" dirty="0">
              <a:solidFill>
                <a:srgbClr val="0023A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92578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B0E16-5DC2-E578-13D1-9BE6E1E6B421}"/>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4615AF1E-E6C2-70EE-04D6-C656E0889457}"/>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50E588DB-34B5-E68B-DA15-4A3772A8447B}"/>
              </a:ext>
            </a:extLst>
          </p:cNvPr>
          <p:cNvSpPr txBox="1"/>
          <p:nvPr/>
        </p:nvSpPr>
        <p:spPr>
          <a:xfrm>
            <a:off x="1276017" y="2076799"/>
            <a:ext cx="4580034" cy="3399006"/>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(IV)</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2F5E3212-4306-51B6-E425-AF973E727BCB}"/>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5692002F-0A1B-211A-09FF-F2160AF353D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BB612DFB-BF31-FEA9-461A-951124533644}"/>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Obligația de facturare</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5635523F-9DF1-0C75-78FC-B61F31A2453F}"/>
              </a:ext>
            </a:extLst>
          </p:cNvPr>
          <p:cNvSpPr txBox="1"/>
          <p:nvPr/>
        </p:nvSpPr>
        <p:spPr>
          <a:xfrm>
            <a:off x="7697487" y="2718210"/>
            <a:ext cx="15410496" cy="92706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spcAft>
                <a:spcPts val="600"/>
              </a:spcAft>
            </a:pPr>
            <a:r>
              <a:rPr lang="ro-RO" dirty="0">
                <a:solidFill>
                  <a:srgbClr val="0023A3"/>
                </a:solidFill>
                <a:latin typeface="Arial" panose="020B0604020202020204" pitchFamily="34" charset="0"/>
                <a:cs typeface="Arial" panose="020B0604020202020204" pitchFamily="34" charset="0"/>
              </a:rPr>
              <a:t>În ceea ce privește obligația de facturare, aceasta revine:</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Cabinetului individual de avocat / Avocatului colaborator</a:t>
            </a:r>
            <a:r>
              <a:rPr lang="en-US" dirty="0">
                <a:solidFill>
                  <a:srgbClr val="0023A3"/>
                </a:solidFill>
                <a:latin typeface="Arial" panose="020B0604020202020204" pitchFamily="34" charset="0"/>
                <a:cs typeface="Arial" panose="020B0604020202020204" pitchFamily="34" charset="0"/>
              </a:rPr>
              <a:t>;</a:t>
            </a:r>
          </a:p>
          <a:p>
            <a:pPr marL="342900"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În cazul cabinetelor asociate, fiecărui cabinet în parte, pentru clienții proprii;</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Arial" panose="020B0604020202020204" pitchFamily="34" charset="0"/>
              <a:buChar char="•"/>
            </a:pPr>
            <a:r>
              <a:rPr lang="ro-RO" dirty="0">
                <a:solidFill>
                  <a:srgbClr val="0023A3"/>
                </a:solidFill>
                <a:latin typeface="Arial" panose="020B0604020202020204" pitchFamily="34" charset="0"/>
                <a:cs typeface="Arial" panose="020B0604020202020204" pitchFamily="34" charset="0"/>
              </a:rPr>
              <a:t>În cazul societăților civile profesionale și al societăților profesionale cu răspundere limitată, societatea în cauză.</a:t>
            </a:r>
          </a:p>
          <a:p>
            <a:pPr lvl="0" algn="just">
              <a:spcAft>
                <a:spcPts val="600"/>
              </a:spcAft>
            </a:pPr>
            <a:endParaRPr lang="ro-RO"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relația </a:t>
            </a:r>
            <a:r>
              <a:rPr lang="ro-RO" b="1" dirty="0">
                <a:solidFill>
                  <a:srgbClr val="0023A3"/>
                </a:solidFill>
                <a:latin typeface="Arial" panose="020B0604020202020204" pitchFamily="34" charset="0"/>
                <a:cs typeface="Arial" panose="020B0604020202020204" pitchFamily="34" charset="0"/>
              </a:rPr>
              <a:t>B2B</a:t>
            </a:r>
            <a:r>
              <a:rPr lang="ro-RO" dirty="0">
                <a:solidFill>
                  <a:srgbClr val="0023A3"/>
                </a:solidFill>
                <a:latin typeface="Arial" panose="020B0604020202020204" pitchFamily="34" charset="0"/>
                <a:cs typeface="Arial" panose="020B0604020202020204" pitchFamily="34" charset="0"/>
              </a:rPr>
              <a:t> (Business </a:t>
            </a:r>
            <a:r>
              <a:rPr lang="ro-RO" dirty="0" err="1">
                <a:solidFill>
                  <a:srgbClr val="0023A3"/>
                </a:solidFill>
                <a:latin typeface="Arial" panose="020B0604020202020204" pitchFamily="34" charset="0"/>
                <a:cs typeface="Arial" panose="020B0604020202020204" pitchFamily="34" charset="0"/>
              </a:rPr>
              <a:t>to</a:t>
            </a:r>
            <a:r>
              <a:rPr lang="ro-RO" dirty="0">
                <a:solidFill>
                  <a:srgbClr val="0023A3"/>
                </a:solidFill>
                <a:latin typeface="Arial" panose="020B0604020202020204" pitchFamily="34" charset="0"/>
                <a:cs typeface="Arial" panose="020B0604020202020204" pitchFamily="34" charset="0"/>
              </a:rPr>
              <a:t> Business), începând cu 1 iulie 2024, persoanele sau asocierile de exercitare a profesiei de avocat au obligația de a </a:t>
            </a:r>
            <a:r>
              <a:rPr lang="ro-RO" b="1" dirty="0">
                <a:solidFill>
                  <a:srgbClr val="0023A3"/>
                </a:solidFill>
                <a:latin typeface="Arial" panose="020B0604020202020204" pitchFamily="34" charset="0"/>
                <a:cs typeface="Arial" panose="020B0604020202020204" pitchFamily="34" charset="0"/>
              </a:rPr>
              <a:t>emite facturi exclusiv prin sistemul electronic RO e-Factura.</a:t>
            </a:r>
            <a:endParaRPr lang="en-US" dirty="0">
              <a:solidFill>
                <a:srgbClr val="0023A3"/>
              </a:solidFill>
              <a:latin typeface="Arial" panose="020B0604020202020204" pitchFamily="34" charset="0"/>
              <a:cs typeface="Arial" panose="020B0604020202020204" pitchFamily="34" charset="0"/>
            </a:endParaRPr>
          </a:p>
          <a:p>
            <a:pPr marL="342900" lvl="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În relația </a:t>
            </a:r>
            <a:r>
              <a:rPr lang="ro-RO" b="1" dirty="0">
                <a:solidFill>
                  <a:srgbClr val="0023A3"/>
                </a:solidFill>
                <a:latin typeface="Arial" panose="020B0604020202020204" pitchFamily="34" charset="0"/>
                <a:cs typeface="Arial" panose="020B0604020202020204" pitchFamily="34" charset="0"/>
              </a:rPr>
              <a:t>B2C</a:t>
            </a:r>
            <a:r>
              <a:rPr lang="ro-RO" dirty="0">
                <a:solidFill>
                  <a:srgbClr val="0023A3"/>
                </a:solidFill>
                <a:latin typeface="Arial" panose="020B0604020202020204" pitchFamily="34" charset="0"/>
                <a:cs typeface="Arial" panose="020B0604020202020204" pitchFamily="34" charset="0"/>
              </a:rPr>
              <a:t> (Business </a:t>
            </a:r>
            <a:r>
              <a:rPr lang="ro-RO" dirty="0" err="1">
                <a:solidFill>
                  <a:srgbClr val="0023A3"/>
                </a:solidFill>
                <a:latin typeface="Arial" panose="020B0604020202020204" pitchFamily="34" charset="0"/>
                <a:cs typeface="Arial" panose="020B0604020202020204" pitchFamily="34" charset="0"/>
              </a:rPr>
              <a:t>to</a:t>
            </a:r>
            <a:r>
              <a:rPr lang="ro-RO" dirty="0">
                <a:solidFill>
                  <a:srgbClr val="0023A3"/>
                </a:solidFill>
                <a:latin typeface="Arial" panose="020B0604020202020204" pitchFamily="34" charset="0"/>
                <a:cs typeface="Arial" panose="020B0604020202020204" pitchFamily="34" charset="0"/>
              </a:rPr>
              <a:t> </a:t>
            </a:r>
            <a:r>
              <a:rPr lang="ro-RO" dirty="0" err="1">
                <a:solidFill>
                  <a:srgbClr val="0023A3"/>
                </a:solidFill>
                <a:latin typeface="Arial" panose="020B0604020202020204" pitchFamily="34" charset="0"/>
                <a:cs typeface="Arial" panose="020B0604020202020204" pitchFamily="34" charset="0"/>
              </a:rPr>
              <a:t>Consumer</a:t>
            </a:r>
            <a:r>
              <a:rPr lang="ro-RO" dirty="0">
                <a:solidFill>
                  <a:srgbClr val="0023A3"/>
                </a:solidFill>
                <a:latin typeface="Arial" panose="020B0604020202020204" pitchFamily="34" charset="0"/>
                <a:cs typeface="Arial" panose="020B0604020202020204" pitchFamily="34" charset="0"/>
              </a:rPr>
              <a:t>), începând cu 1 ianuarie 2025, persoanele fizice sau asocierile de exercitare a profesiei de avocat au obligația </a:t>
            </a:r>
            <a:r>
              <a:rPr lang="ro-RO" b="1" dirty="0">
                <a:solidFill>
                  <a:srgbClr val="0023A3"/>
                </a:solidFill>
                <a:latin typeface="Arial" panose="020B0604020202020204" pitchFamily="34" charset="0"/>
                <a:cs typeface="Arial" panose="020B0604020202020204" pitchFamily="34" charset="0"/>
              </a:rPr>
              <a:t>de a raporta facturi prin sistemul electronic RO e-Factura</a:t>
            </a:r>
            <a:r>
              <a:rPr lang="ro-RO" dirty="0">
                <a:solidFill>
                  <a:srgbClr val="0023A3"/>
                </a:solidFill>
                <a:latin typeface="Arial" panose="020B0604020202020204" pitchFamily="34" charset="0"/>
                <a:cs typeface="Arial" panose="020B0604020202020204" pitchFamily="34" charset="0"/>
              </a:rPr>
              <a:t> – în acest caz, factura poate fi emisă către consumatori în sistemul clasic, existând doar obligația de raportare a acesteia prin sistemul electronic.</a:t>
            </a:r>
            <a:endParaRPr lang="en-US" dirty="0">
              <a:solidFill>
                <a:srgbClr val="0023A3"/>
              </a:solidFill>
              <a:latin typeface="Arial" panose="020B0604020202020204" pitchFamily="34" charset="0"/>
              <a:cs typeface="Arial" panose="020B0604020202020204" pitchFamily="34" charset="0"/>
            </a:endParaRPr>
          </a:p>
          <a:p>
            <a:pPr lvl="0"/>
            <a:endParaRPr lang="en-US" dirty="0">
              <a:solidFill>
                <a:srgbClr val="0023A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716228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16201-77C5-6406-38B0-84F1C56F727A}"/>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59C258E4-9325-B151-D5AC-FF1491E199B9}"/>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8149F460-A1B9-62BF-80C4-777EC3C8244A}"/>
              </a:ext>
            </a:extLst>
          </p:cNvPr>
          <p:cNvSpPr txBox="1"/>
          <p:nvPr/>
        </p:nvSpPr>
        <p:spPr>
          <a:xfrm>
            <a:off x="1276017" y="2076799"/>
            <a:ext cx="4580034" cy="3399006"/>
          </a:xfrm>
          <a:prstGeom prst="rect">
            <a:avLst/>
          </a:prstGeom>
          <a:ln w="12700">
            <a:miter lim="400000"/>
          </a:ln>
          <a:extLst>
            <a:ext uri="{C572A759-6A51-4108-AA02-DFA0A04FC94B}">
              <ma14:wrappingTextBoxFlag xmlns="" xmlns:ma14="http://schemas.microsoft.com/office/mac/drawingml/2011/main"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(V)</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B7D5F62D-9B4B-680B-E881-FD4596AC78F1}"/>
              </a:ext>
            </a:extLst>
          </p:cNvPr>
          <p:cNvSpPr txBox="1"/>
          <p:nvPr/>
        </p:nvSpPr>
        <p:spPr>
          <a:xfrm>
            <a:off x="10109945" y="2733309"/>
            <a:ext cx="13508812" cy="8963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388211B9-8CFF-74C0-7903-4C2BFC572BB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A27FDD45-47B7-AD10-4BA5-1991EAB039B9}"/>
              </a:ext>
            </a:extLst>
          </p:cNvPr>
          <p:cNvSpPr txBox="1"/>
          <p:nvPr/>
        </p:nvSpPr>
        <p:spPr>
          <a:xfrm>
            <a:off x="9719421" y="670406"/>
            <a:ext cx="1195252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Înregistrarea în scopuri de TVA</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721BB48B-37FA-B1EE-4E12-A2833765AEB5}"/>
              </a:ext>
            </a:extLst>
          </p:cNvPr>
          <p:cNvSpPr txBox="1"/>
          <p:nvPr/>
        </p:nvSpPr>
        <p:spPr>
          <a:xfrm>
            <a:off x="6894634" y="993572"/>
            <a:ext cx="16143311" cy="119329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342900" indent="-342900" algn="just">
              <a:spcAft>
                <a:spcPts val="600"/>
              </a:spcAft>
              <a:buFont typeface="Wingdings" panose="05000000000000000000" pitchFamily="2" charset="2"/>
              <a:buChar char="Ø"/>
            </a:pPr>
            <a:endParaRPr lang="ro-RO"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endParaRPr lang="ro-RO"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noProof="0" dirty="0">
                <a:solidFill>
                  <a:srgbClr val="0023A3"/>
                </a:solidFill>
                <a:latin typeface="Arial" panose="020B0604020202020204" pitchFamily="34" charset="0"/>
                <a:cs typeface="Arial" panose="020B0604020202020204" pitchFamily="34" charset="0"/>
              </a:rPr>
              <a:t>Persoanele care desfășoară activitatea de avocat în mod individual, respectiv asocierile de avocați, se înregistrează în scopuri de TVA în următoarele situații:</a:t>
            </a:r>
          </a:p>
          <a:p>
            <a:pPr marL="739775" lvl="0" indent="-342900" algn="just">
              <a:spcAft>
                <a:spcPts val="600"/>
              </a:spcAft>
              <a:buFont typeface="Arial" panose="020B0604020202020204" pitchFamily="34" charset="0"/>
              <a:buChar char="•"/>
            </a:pPr>
            <a:r>
              <a:rPr lang="ro-RO" noProof="0" dirty="0">
                <a:solidFill>
                  <a:srgbClr val="0023A3"/>
                </a:solidFill>
                <a:latin typeface="Arial" panose="020B0604020202020204" pitchFamily="34" charset="0"/>
                <a:cs typeface="Arial" panose="020B0604020202020204" pitchFamily="34" charset="0"/>
              </a:rPr>
              <a:t>Prin opțiune (chiar dacă nu se depășește plafonul de TVA);</a:t>
            </a:r>
          </a:p>
          <a:p>
            <a:pPr marL="739775" lvl="0" indent="-342900" algn="just">
              <a:spcAft>
                <a:spcPts val="600"/>
              </a:spcAft>
              <a:buFont typeface="Arial" panose="020B0604020202020204" pitchFamily="34" charset="0"/>
              <a:buChar char="•"/>
            </a:pPr>
            <a:r>
              <a:rPr lang="ro-RO" noProof="0" dirty="0">
                <a:solidFill>
                  <a:srgbClr val="0023A3"/>
                </a:solidFill>
                <a:latin typeface="Arial" panose="020B0604020202020204" pitchFamily="34" charset="0"/>
                <a:cs typeface="Arial" panose="020B0604020202020204" pitchFamily="34" charset="0"/>
              </a:rPr>
              <a:t>La momentul depășirii plafonului de TVA de 300.000 lei (care se modifică, de la 1 septembrie 2025, la 395.000 lei)</a:t>
            </a:r>
            <a:r>
              <a:rPr lang="en-US" noProof="0" dirty="0">
                <a:solidFill>
                  <a:srgbClr val="0023A3"/>
                </a:solidFill>
                <a:latin typeface="Arial" panose="020B0604020202020204" pitchFamily="34" charset="0"/>
                <a:cs typeface="Arial" panose="020B0604020202020204" pitchFamily="34" charset="0"/>
              </a:rPr>
              <a:t>;</a:t>
            </a:r>
            <a:endParaRPr lang="ro-RO" noProof="0" dirty="0">
              <a:solidFill>
                <a:srgbClr val="0023A3"/>
              </a:solidFill>
              <a:latin typeface="Arial" panose="020B0604020202020204" pitchFamily="34" charset="0"/>
              <a:cs typeface="Arial" panose="020B0604020202020204" pitchFamily="34" charset="0"/>
            </a:endParaRPr>
          </a:p>
          <a:p>
            <a:pPr marL="739775" indent="-342900" algn="just">
              <a:spcAft>
                <a:spcPts val="600"/>
              </a:spcAft>
              <a:buFont typeface="Arial" panose="020B0604020202020204" pitchFamily="34" charset="0"/>
              <a:buChar char="•"/>
            </a:pPr>
            <a:r>
              <a:rPr lang="ro-RO" noProof="0" dirty="0">
                <a:solidFill>
                  <a:srgbClr val="0023A3"/>
                </a:solidFill>
                <a:latin typeface="Arial" panose="020B0604020202020204" pitchFamily="34" charset="0"/>
                <a:cs typeface="Arial" panose="020B0604020202020204" pitchFamily="34" charset="0"/>
              </a:rPr>
              <a:t>Ca regulă tranzitorie, persoanele care au depășit în luna august 2025 plafonul de scutire de 300.000 de lei nu trebuie să solicite înregistrarea în scopuri de TVA decât la depășirea plafonului anual de scutire de 395.000 lei;</a:t>
            </a:r>
          </a:p>
          <a:p>
            <a:pPr marL="739775" indent="-342900" algn="just">
              <a:spcAft>
                <a:spcPts val="600"/>
              </a:spcAft>
              <a:buFont typeface="Arial" panose="020B0604020202020204" pitchFamily="34" charset="0"/>
              <a:buChar char="•"/>
            </a:pPr>
            <a:r>
              <a:rPr lang="ro-RO" noProof="0" dirty="0">
                <a:solidFill>
                  <a:srgbClr val="0023A3"/>
                </a:solidFill>
                <a:latin typeface="Arial" panose="020B0604020202020204" pitchFamily="34" charset="0"/>
                <a:cs typeface="Arial" panose="020B0604020202020204" pitchFamily="34" charset="0"/>
              </a:rPr>
              <a:t>De asemenea, persoanele care și-au început activitatea în 2025 și care s-au înregistrat în scopuri de TVA, din cauza depășirii plafonului de 300.000 lei, până la 1 septembrie 2025 pot solicita, începând cu 1 septembrie, scoaterea din evidența celor înregistrați în scopuri de TVA - solicitarea este posibilă dacă până la data solicitării scoaterii din evidență nu depășesc plafonul de 395.000 lei.</a:t>
            </a:r>
          </a:p>
          <a:p>
            <a:pPr marL="342900" indent="-342900" algn="just">
              <a:spcAft>
                <a:spcPts val="600"/>
              </a:spcAft>
              <a:buFont typeface="Wingdings" panose="05000000000000000000" pitchFamily="2" charset="2"/>
              <a:buChar char="Ø"/>
            </a:pPr>
            <a:r>
              <a:rPr lang="ro-RO" noProof="0" dirty="0">
                <a:solidFill>
                  <a:srgbClr val="0023A3"/>
                </a:solidFill>
                <a:latin typeface="Arial" panose="020B0604020202020204" pitchFamily="34" charset="0"/>
                <a:cs typeface="Arial" panose="020B0604020202020204" pitchFamily="34" charset="0"/>
              </a:rPr>
              <a:t>Înregistrarea în scopuri de TVA se realizează prin completarea și depunerea D070 (în cazul persoanelor fizice), D010 (în cazul asocierilor), respectiv D700 – în cazul tuturor entităților ce desfășoară activitate în profesia de avocat.</a:t>
            </a:r>
          </a:p>
          <a:p>
            <a:endParaRPr lang="en-US" dirty="0">
              <a:solidFill>
                <a:srgbClr val="0023A3"/>
              </a:solidFill>
              <a:latin typeface="Arial" panose="020B0604020202020204" pitchFamily="34" charset="0"/>
              <a:cs typeface="Arial" panose="020B0604020202020204" pitchFamily="34" charset="0"/>
            </a:endParaRPr>
          </a:p>
          <a:p>
            <a:pPr lvl="0"/>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571722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C14DF-CBFC-2270-8A8B-4533D986521F}"/>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88657608-6037-58D1-9D11-554FB3C32EA9}"/>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B3E1F136-03BD-8122-92A0-803E82551A65}"/>
              </a:ext>
            </a:extLst>
          </p:cNvPr>
          <p:cNvSpPr txBox="1"/>
          <p:nvPr/>
        </p:nvSpPr>
        <p:spPr>
          <a:xfrm>
            <a:off x="1276017" y="2076799"/>
            <a:ext cx="4580034" cy="3399006"/>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(VI)</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9B404882-A718-C322-C3B3-9939047B7460}"/>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1F95BFD0-6CF8-194D-3FA0-40F34408592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CF1D6C63-D95A-8582-5636-E9AF3CFDA7E3}"/>
              </a:ext>
            </a:extLst>
          </p:cNvPr>
          <p:cNvSpPr txBox="1"/>
          <p:nvPr/>
        </p:nvSpPr>
        <p:spPr>
          <a:xfrm>
            <a:off x="9864536" y="670406"/>
            <a:ext cx="1195252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Înregistrarea în scopuri de TVA</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3C75DE1F-B4A8-E445-B088-733836CFAD6B}"/>
              </a:ext>
            </a:extLst>
          </p:cNvPr>
          <p:cNvSpPr txBox="1"/>
          <p:nvPr/>
        </p:nvSpPr>
        <p:spPr>
          <a:xfrm>
            <a:off x="6894634" y="993572"/>
            <a:ext cx="16143311" cy="130440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342900" indent="-342900" algn="just">
              <a:spcAft>
                <a:spcPts val="600"/>
              </a:spcAft>
              <a:buFont typeface="Wingdings" panose="05000000000000000000" pitchFamily="2" charset="2"/>
              <a:buChar char="Ø"/>
            </a:pPr>
            <a:endParaRPr lang="ro-RO"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endParaRPr lang="ro-RO"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Odată înregistrați în scopuri de TVA, contribuabilii vor avea obligația de a depune anumite declarații, la termenele prevăzute de lege, astfel:</a:t>
            </a:r>
            <a:endParaRPr lang="en-US" dirty="0">
              <a:solidFill>
                <a:srgbClr val="0023A3"/>
              </a:solidFill>
              <a:latin typeface="Arial" panose="020B0604020202020204" pitchFamily="34" charset="0"/>
              <a:cs typeface="Arial" panose="020B0604020202020204" pitchFamily="34" charset="0"/>
            </a:endParaRPr>
          </a:p>
          <a:p>
            <a:pPr marL="457200" lvl="0" indent="-457200" algn="just">
              <a:spcAft>
                <a:spcPts val="600"/>
              </a:spcAft>
              <a:buFont typeface="+mj-lt"/>
              <a:buAutoNum type="arabicPeriod"/>
            </a:pPr>
            <a:r>
              <a:rPr lang="ro-RO" b="1" dirty="0">
                <a:solidFill>
                  <a:srgbClr val="0023A3"/>
                </a:solidFill>
                <a:latin typeface="Arial" panose="020B0604020202020204" pitchFamily="34" charset="0"/>
                <a:cs typeface="Arial" panose="020B0604020202020204" pitchFamily="34" charset="0"/>
              </a:rPr>
              <a:t>Declarația 300 (</a:t>
            </a:r>
            <a:r>
              <a:rPr lang="ro-RO" b="1" i="1" dirty="0">
                <a:solidFill>
                  <a:srgbClr val="0023A3"/>
                </a:solidFill>
                <a:latin typeface="Arial" panose="020B0604020202020204" pitchFamily="34" charset="0"/>
                <a:cs typeface="Arial" panose="020B0604020202020204" pitchFamily="34" charset="0"/>
              </a:rPr>
              <a:t>Decont de taxă pe valoarea adăugată</a:t>
            </a:r>
            <a:r>
              <a:rPr lang="ro-RO" b="1" dirty="0">
                <a:solidFill>
                  <a:srgbClr val="0023A3"/>
                </a:solidFill>
                <a:latin typeface="Arial" panose="020B0604020202020204" pitchFamily="34" charset="0"/>
                <a:cs typeface="Arial" panose="020B0604020202020204" pitchFamily="34" charset="0"/>
              </a:rPr>
              <a:t>) – în cazul în care entitatea se înregistrează în scopuri de TVA. </a:t>
            </a:r>
            <a:endParaRPr lang="en-US" b="1" dirty="0">
              <a:solidFill>
                <a:srgbClr val="0023A3"/>
              </a:solidFill>
              <a:latin typeface="Arial" panose="020B0604020202020204" pitchFamily="34" charset="0"/>
              <a:cs typeface="Arial" panose="020B0604020202020204" pitchFamily="34" charset="0"/>
            </a:endParaRPr>
          </a:p>
          <a:p>
            <a:pPr marL="466725" lvl="2" indent="-9525" algn="just">
              <a:spcAft>
                <a:spcPts val="600"/>
              </a:spcAft>
            </a:pPr>
            <a:r>
              <a:rPr lang="ro-RO" dirty="0">
                <a:solidFill>
                  <a:srgbClr val="0023A3"/>
                </a:solidFill>
                <a:latin typeface="Arial" panose="020B0604020202020204" pitchFamily="34" charset="0"/>
                <a:cs typeface="Arial" panose="020B0604020202020204" pitchFamily="34" charset="0"/>
              </a:rPr>
              <a:t>Ca regulă, perioada fiscală este luna calendaristică (decontul depunându-se lunar). Prin excepție, perioada fiscală este trimestrul calendaristic pentru persoana impozabilă care în cursul anului calendaristic precedent a realizat o cifră de afaceri din operațiuni taxabile și/sau scutite cu drept de deducere și/sau neimpozabile în România, dar care dau drept de deducere, care nu a depășit plafonul de 100.000 Euro, cu excepția situației în care persoana impozabilă a efectuat în cursul anului calendaristic precedent una sau mai multe achiziții intracomunitare de bunuri.</a:t>
            </a:r>
          </a:p>
          <a:p>
            <a:pPr marL="466725" lvl="2" indent="-9525" algn="just">
              <a:spcAft>
                <a:spcPts val="600"/>
              </a:spcAft>
            </a:pPr>
            <a:endParaRPr lang="ro-RO" dirty="0">
              <a:solidFill>
                <a:srgbClr val="0023A3"/>
              </a:solidFill>
              <a:latin typeface="Arial" panose="020B0604020202020204" pitchFamily="34" charset="0"/>
              <a:cs typeface="Arial" panose="020B0604020202020204" pitchFamily="34" charset="0"/>
            </a:endParaRPr>
          </a:p>
          <a:p>
            <a:pPr marL="457200" indent="-457200" algn="just">
              <a:spcAft>
                <a:spcPts val="600"/>
              </a:spcAft>
              <a:buFont typeface="+mj-lt"/>
              <a:buAutoNum type="arabicPeriod" startAt="2"/>
            </a:pPr>
            <a:r>
              <a:rPr lang="ro-RO" b="1" dirty="0">
                <a:solidFill>
                  <a:srgbClr val="0023A3"/>
                </a:solidFill>
                <a:latin typeface="Arial" panose="020B0604020202020204" pitchFamily="34" charset="0"/>
                <a:cs typeface="Arial" panose="020B0604020202020204" pitchFamily="34" charset="0"/>
              </a:rPr>
              <a:t>Declarația 390 (</a:t>
            </a:r>
            <a:r>
              <a:rPr lang="ro-RO" b="1" i="1" dirty="0">
                <a:solidFill>
                  <a:srgbClr val="0023A3"/>
                </a:solidFill>
                <a:latin typeface="Arial" panose="020B0604020202020204" pitchFamily="34" charset="0"/>
                <a:cs typeface="Arial" panose="020B0604020202020204" pitchFamily="34" charset="0"/>
              </a:rPr>
              <a:t>Declarația recapitulativă privind livrările/achizițiile/prestările intracomunitare</a:t>
            </a:r>
            <a:r>
              <a:rPr lang="ro-RO" b="1" dirty="0">
                <a:solidFill>
                  <a:srgbClr val="0023A3"/>
                </a:solidFill>
                <a:latin typeface="Arial" panose="020B0604020202020204" pitchFamily="34" charset="0"/>
                <a:cs typeface="Arial" panose="020B0604020202020204" pitchFamily="34" charset="0"/>
              </a:rPr>
              <a:t>) – în cazul în care entitatea realizează operațiuni intracomunitare.</a:t>
            </a:r>
            <a:endParaRPr lang="en-US" b="1" dirty="0">
              <a:solidFill>
                <a:srgbClr val="0023A3"/>
              </a:solidFill>
              <a:latin typeface="Arial" panose="020B0604020202020204" pitchFamily="34" charset="0"/>
              <a:cs typeface="Arial" panose="020B0604020202020204" pitchFamily="34" charset="0"/>
            </a:endParaRPr>
          </a:p>
          <a:p>
            <a:pPr marL="407988" algn="just">
              <a:spcAft>
                <a:spcPts val="600"/>
              </a:spcAft>
            </a:pPr>
            <a:r>
              <a:rPr lang="ro-RO" dirty="0">
                <a:solidFill>
                  <a:srgbClr val="0023A3"/>
                </a:solidFill>
                <a:latin typeface="Arial" panose="020B0604020202020204" pitchFamily="34" charset="0"/>
                <a:cs typeface="Arial" panose="020B0604020202020204" pitchFamily="34" charset="0"/>
              </a:rPr>
              <a:t>Declarația recapitulativă se depune lunar, până la data de 25 inclusiv a lunii următoare unei luni calendaristice, de către persoanele impozabile înregistrate în scopuri de TVA.</a:t>
            </a:r>
            <a:endParaRPr lang="ro-RO" b="1" dirty="0">
              <a:solidFill>
                <a:srgbClr val="0023A3"/>
              </a:solidFill>
              <a:latin typeface="Arial" panose="020B0604020202020204" pitchFamily="34" charset="0"/>
              <a:cs typeface="Arial" panose="020B0604020202020204" pitchFamily="34" charset="0"/>
            </a:endParaRPr>
          </a:p>
          <a:p>
            <a:pPr marL="466725" lvl="2" indent="-9525" algn="just">
              <a:spcAft>
                <a:spcPts val="600"/>
              </a:spcAft>
            </a:pPr>
            <a:endParaRPr lang="ro-RO"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pPr lvl="0"/>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144269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7E6D4-A54A-D3F6-E0C0-1C58B80177FA}"/>
            </a:ext>
          </a:extLst>
        </p:cNvPr>
        <p:cNvGrpSpPr/>
        <p:nvPr/>
      </p:nvGrpSpPr>
      <p:grpSpPr>
        <a:xfrm>
          <a:off x="0" y="0"/>
          <a:ext cx="0" cy="0"/>
          <a:chOff x="0" y="0"/>
          <a:chExt cx="0" cy="0"/>
        </a:xfrm>
      </p:grpSpPr>
      <p:sp>
        <p:nvSpPr>
          <p:cNvPr id="1057" name="Rechteck">
            <a:extLst>
              <a:ext uri="{FF2B5EF4-FFF2-40B4-BE49-F238E27FC236}">
                <a16:creationId xmlns:a16="http://schemas.microsoft.com/office/drawing/2014/main" id="{5EB7E7DF-F5DA-6637-0930-7524EFEE025F}"/>
              </a:ext>
            </a:extLst>
          </p:cNvPr>
          <p:cNvSpPr/>
          <p:nvPr/>
        </p:nvSpPr>
        <p:spPr>
          <a:xfrm>
            <a:off x="329527" y="347241"/>
            <a:ext cx="6421469" cy="13021518"/>
          </a:xfrm>
          <a:prstGeom prst="rect">
            <a:avLst/>
          </a:prstGeom>
          <a:blipFill>
            <a:blip r:embed="rId3"/>
            <a:stretch>
              <a:fillRect/>
            </a:stretch>
          </a:blipFill>
          <a:ln w="12700">
            <a:miter lim="400000"/>
          </a:ln>
        </p:spPr>
        <p:txBody>
          <a:bodyPr lIns="71437" tIns="71437" rIns="71437" bIns="71437" anchor="ctr"/>
          <a:lstStyle/>
          <a:p>
            <a:pPr algn="ctr">
              <a:lnSpc>
                <a:spcPct val="100000"/>
              </a:lnSpc>
              <a:defRPr sz="3000">
                <a:solidFill>
                  <a:srgbClr val="FFFFFF"/>
                </a:solidFill>
                <a:latin typeface="Helvetica Neue Medium"/>
                <a:ea typeface="Helvetica Neue Medium"/>
                <a:cs typeface="Helvetica Neue Medium"/>
                <a:sym typeface="Helvetica Neue Medium"/>
              </a:defRPr>
            </a:pPr>
            <a:endParaRPr dirty="0"/>
          </a:p>
        </p:txBody>
      </p:sp>
      <p:sp>
        <p:nvSpPr>
          <p:cNvPr id="1058" name="Competencies…">
            <a:extLst>
              <a:ext uri="{FF2B5EF4-FFF2-40B4-BE49-F238E27FC236}">
                <a16:creationId xmlns:a16="http://schemas.microsoft.com/office/drawing/2014/main" id="{772C20B0-CA32-D71B-544D-64FBACA5AC36}"/>
              </a:ext>
            </a:extLst>
          </p:cNvPr>
          <p:cNvSpPr txBox="1"/>
          <p:nvPr/>
        </p:nvSpPr>
        <p:spPr>
          <a:xfrm>
            <a:off x="1276017" y="2076799"/>
            <a:ext cx="4580034" cy="3399006"/>
          </a:xfrm>
          <a:prstGeom prst="rect">
            <a:avLst/>
          </a:prstGeom>
          <a:ln w="12700">
            <a:miter lim="400000"/>
          </a:ln>
          <a:extLst>
            <a:ext uri="{C572A759-6A51-4108-AA02-DFA0A04FC94B}">
              <ma14:wrappingTextBoxFlag xmlns:ma14="http://schemas.microsoft.com/office/mac/drawingml/2011/main" xmlns="" val="1"/>
            </a:ext>
          </a:extLst>
        </p:spPr>
        <p:txBody>
          <a:bodyPr wrap="square" lIns="71437" tIns="71437" rIns="71437" bIns="71437">
            <a:spAutoFit/>
          </a:bodyPr>
          <a:lstStyle/>
          <a:p>
            <a:pPr>
              <a:lnSpc>
                <a:spcPts val="2900"/>
              </a:lnSpc>
              <a:spcAft>
                <a:spcPts val="3400"/>
              </a:spcAft>
              <a:defRPr cap="all" spc="336">
                <a:latin typeface="+mj-lt"/>
                <a:ea typeface="+mj-ea"/>
                <a:cs typeface="+mj-cs"/>
                <a:sym typeface="Montserrat Medium"/>
              </a:defRPr>
            </a:pPr>
            <a:endParaRPr dirty="0">
              <a:solidFill>
                <a:srgbClr val="FF0000"/>
              </a:solidFill>
              <a:latin typeface="Arial" panose="020B0604020202020204" pitchFamily="34" charset="0"/>
              <a:cs typeface="Arial" panose="020B0604020202020204" pitchFamily="34" charset="0"/>
            </a:endParaRP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Obligații decla</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rative</a:t>
            </a:r>
          </a:p>
          <a:p>
            <a:pPr algn="ctr">
              <a:lnSpc>
                <a:spcPct val="100000"/>
              </a:lnSpc>
              <a:spcBef>
                <a:spcPts val="600"/>
              </a:spcBef>
              <a:spcAft>
                <a:spcPts val="600"/>
              </a:spcAft>
              <a:defRPr sz="3200">
                <a:latin typeface="Montserrat Bold"/>
                <a:ea typeface="Montserrat Bold"/>
                <a:cs typeface="Montserrat Bold"/>
                <a:sym typeface="Montserrat Bold"/>
              </a:defRPr>
            </a:pP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a:t>
            </a:r>
            <a:r>
              <a:rPr lang="ro-RO" sz="4800" b="1" dirty="0">
                <a:solidFill>
                  <a:schemeClr val="bg1"/>
                </a:solidFill>
                <a:latin typeface="Arial" panose="020B0604020202020204" pitchFamily="34" charset="0"/>
                <a:ea typeface="Calibri" panose="020F0502020204030204" pitchFamily="34" charset="0"/>
                <a:cs typeface="Calibri" panose="020F0502020204030204" pitchFamily="34" charset="0"/>
              </a:rPr>
              <a:t>VII</a:t>
            </a:r>
            <a:r>
              <a:rPr lang="ro-RO"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a:t>
            </a:r>
            <a:endParaRPr lang="en-US" sz="4800" b="1" dirty="0">
              <a:solidFill>
                <a:schemeClr val="bg1"/>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23" name="Hi, i am Andrew Miller,…">
            <a:extLst>
              <a:ext uri="{FF2B5EF4-FFF2-40B4-BE49-F238E27FC236}">
                <a16:creationId xmlns:a16="http://schemas.microsoft.com/office/drawing/2014/main" id="{E04BCE12-FE6D-C495-C5ED-DD0D7F80C0DF}"/>
              </a:ext>
            </a:extLst>
          </p:cNvPr>
          <p:cNvSpPr txBox="1"/>
          <p:nvPr/>
        </p:nvSpPr>
        <p:spPr>
          <a:xfrm>
            <a:off x="10109945" y="2733309"/>
            <a:ext cx="13508812" cy="89639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just">
              <a:lnSpc>
                <a:spcPct val="100000"/>
              </a:lnSpc>
              <a:spcBef>
                <a:spcPts val="600"/>
              </a:spcBef>
              <a:spcAft>
                <a:spcPts val="600"/>
              </a:spcAft>
              <a:defRPr sz="3200">
                <a:latin typeface="Montserrat Bold"/>
                <a:ea typeface="Montserrat Bold"/>
                <a:cs typeface="Montserrat Bold"/>
                <a:sym typeface="Montserrat Bold"/>
              </a:defRPr>
            </a:pPr>
            <a:endParaRPr lang="en-US" sz="2800" b="1" dirty="0">
              <a:solidFill>
                <a:srgbClr val="001B66"/>
              </a:solidFill>
              <a:latin typeface="Arial" panose="020B0604020202020204" pitchFamily="34" charset="0"/>
              <a:cs typeface="Calibri" panose="020F0502020204030204" pitchFamily="34" charset="0"/>
            </a:endParaRPr>
          </a:p>
          <a:p>
            <a:pPr marL="342900" marR="0" lvl="0" indent="-342900" algn="just" rtl="0">
              <a:lnSpc>
                <a:spcPct val="115000"/>
              </a:lnSpc>
              <a:spcBef>
                <a:spcPts val="0"/>
              </a:spcBef>
              <a:spcAft>
                <a:spcPts val="600"/>
              </a:spcAft>
              <a:buFont typeface="Symbol" panose="05050102010706020507" pitchFamily="18" charset="2"/>
              <a:buChar char=""/>
            </a:pPr>
            <a:endParaRPr lang="en-US"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pic>
        <p:nvPicPr>
          <p:cNvPr id="24" name="Grafic 23">
            <a:extLst>
              <a:ext uri="{FF2B5EF4-FFF2-40B4-BE49-F238E27FC236}">
                <a16:creationId xmlns:a16="http://schemas.microsoft.com/office/drawing/2014/main" id="{7AD6F080-E864-DD0E-487F-E52129A368A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38148" y="12049296"/>
            <a:ext cx="3230482" cy="643358"/>
          </a:xfrm>
          <a:prstGeom prst="rect">
            <a:avLst/>
          </a:prstGeom>
        </p:spPr>
      </p:pic>
      <p:sp>
        <p:nvSpPr>
          <p:cNvPr id="3" name="TextBox 2">
            <a:extLst>
              <a:ext uri="{FF2B5EF4-FFF2-40B4-BE49-F238E27FC236}">
                <a16:creationId xmlns:a16="http://schemas.microsoft.com/office/drawing/2014/main" id="{AAB2D852-3C85-73A1-A482-3A129C38D904}"/>
              </a:ext>
            </a:extLst>
          </p:cNvPr>
          <p:cNvSpPr txBox="1"/>
          <p:nvPr/>
        </p:nvSpPr>
        <p:spPr>
          <a:xfrm>
            <a:off x="9732524" y="1335322"/>
            <a:ext cx="12188756"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100000"/>
              </a:lnSpc>
              <a:spcBef>
                <a:spcPts val="600"/>
              </a:spcBef>
              <a:spcAft>
                <a:spcPts val="600"/>
              </a:spcAft>
              <a:defRPr sz="3200">
                <a:latin typeface="Montserrat Bold"/>
                <a:ea typeface="Montserrat Bold"/>
                <a:cs typeface="Montserrat Bold"/>
                <a:sym typeface="Montserrat Bold"/>
              </a:defRPr>
            </a:pPr>
            <a:r>
              <a:rPr lang="ro-RO"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rPr>
              <a:t>Înregistrarea în scopuri de TVA</a:t>
            </a:r>
            <a:endParaRPr lang="en-US" sz="3600" b="1" dirty="0">
              <a:solidFill>
                <a:schemeClr val="accent1">
                  <a:lumMod val="50000"/>
                </a:schemeClr>
              </a:solidFill>
              <a:effectLst/>
              <a:latin typeface="Arial" panose="020B060402020202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9A4C9CC5-3598-EC8D-D120-AA851A889D3B}"/>
              </a:ext>
            </a:extLst>
          </p:cNvPr>
          <p:cNvSpPr txBox="1"/>
          <p:nvPr/>
        </p:nvSpPr>
        <p:spPr>
          <a:xfrm>
            <a:off x="7697487" y="2718210"/>
            <a:ext cx="15410496" cy="118560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457200" lvl="0" indent="-457200" algn="just">
              <a:spcAft>
                <a:spcPts val="600"/>
              </a:spcAft>
              <a:buFont typeface="+mj-lt"/>
              <a:buAutoNum type="arabicPeriod" startAt="3"/>
            </a:pPr>
            <a:endParaRPr lang="ro-RO" b="1" dirty="0">
              <a:solidFill>
                <a:srgbClr val="0023A3"/>
              </a:solidFill>
              <a:latin typeface="Arial" panose="020B0604020202020204" pitchFamily="34" charset="0"/>
              <a:cs typeface="Arial" panose="020B0604020202020204" pitchFamily="34" charset="0"/>
            </a:endParaRPr>
          </a:p>
          <a:p>
            <a:pPr marL="457200" lvl="0" indent="-457200" algn="just">
              <a:spcAft>
                <a:spcPts val="600"/>
              </a:spcAft>
              <a:buFont typeface="+mj-lt"/>
              <a:buAutoNum type="arabicPeriod" startAt="3"/>
            </a:pPr>
            <a:r>
              <a:rPr lang="ro-RO" b="1" dirty="0">
                <a:solidFill>
                  <a:srgbClr val="0023A3"/>
                </a:solidFill>
                <a:latin typeface="Arial" panose="020B0604020202020204" pitchFamily="34" charset="0"/>
                <a:cs typeface="Arial" panose="020B0604020202020204" pitchFamily="34" charset="0"/>
              </a:rPr>
              <a:t>Declarația 394 (</a:t>
            </a:r>
            <a:r>
              <a:rPr lang="ro-RO" b="1" i="1" dirty="0" err="1">
                <a:solidFill>
                  <a:srgbClr val="0023A3"/>
                </a:solidFill>
                <a:latin typeface="Arial" panose="020B0604020202020204" pitchFamily="34" charset="0"/>
                <a:cs typeface="Arial" panose="020B0604020202020204" pitchFamily="34" charset="0"/>
              </a:rPr>
              <a:t>Declaraţie</a:t>
            </a:r>
            <a:r>
              <a:rPr lang="ro-RO" b="1" i="1" dirty="0">
                <a:solidFill>
                  <a:srgbClr val="0023A3"/>
                </a:solidFill>
                <a:latin typeface="Arial" panose="020B0604020202020204" pitchFamily="34" charset="0"/>
                <a:cs typeface="Arial" panose="020B0604020202020204" pitchFamily="34" charset="0"/>
              </a:rPr>
              <a:t> informativă privind livrările/prestările </a:t>
            </a:r>
            <a:r>
              <a:rPr lang="ro-RO" b="1" i="1" dirty="0" err="1">
                <a:solidFill>
                  <a:srgbClr val="0023A3"/>
                </a:solidFill>
                <a:latin typeface="Arial" panose="020B0604020202020204" pitchFamily="34" charset="0"/>
                <a:cs typeface="Arial" panose="020B0604020202020204" pitchFamily="34" charset="0"/>
              </a:rPr>
              <a:t>şi</a:t>
            </a:r>
            <a:r>
              <a:rPr lang="ro-RO" b="1" i="1" dirty="0">
                <a:solidFill>
                  <a:srgbClr val="0023A3"/>
                </a:solidFill>
                <a:latin typeface="Arial" panose="020B0604020202020204" pitchFamily="34" charset="0"/>
                <a:cs typeface="Arial" panose="020B0604020202020204" pitchFamily="34" charset="0"/>
              </a:rPr>
              <a:t> </a:t>
            </a:r>
            <a:r>
              <a:rPr lang="ro-RO" b="1" i="1" dirty="0" err="1">
                <a:solidFill>
                  <a:srgbClr val="0023A3"/>
                </a:solidFill>
                <a:latin typeface="Arial" panose="020B0604020202020204" pitchFamily="34" charset="0"/>
                <a:cs typeface="Arial" panose="020B0604020202020204" pitchFamily="34" charset="0"/>
              </a:rPr>
              <a:t>achiziţiile</a:t>
            </a:r>
            <a:r>
              <a:rPr lang="ro-RO" b="1" i="1" dirty="0">
                <a:solidFill>
                  <a:srgbClr val="0023A3"/>
                </a:solidFill>
                <a:latin typeface="Arial" panose="020B0604020202020204" pitchFamily="34" charset="0"/>
                <a:cs typeface="Arial" panose="020B0604020202020204" pitchFamily="34" charset="0"/>
              </a:rPr>
              <a:t> efectuate pe teritoriul </a:t>
            </a:r>
            <a:r>
              <a:rPr lang="ro-RO" b="1" i="1" dirty="0" err="1">
                <a:solidFill>
                  <a:srgbClr val="0023A3"/>
                </a:solidFill>
                <a:latin typeface="Arial" panose="020B0604020202020204" pitchFamily="34" charset="0"/>
                <a:cs typeface="Arial" panose="020B0604020202020204" pitchFamily="34" charset="0"/>
              </a:rPr>
              <a:t>naţional</a:t>
            </a:r>
            <a:r>
              <a:rPr lang="ro-RO" b="1" dirty="0">
                <a:solidFill>
                  <a:srgbClr val="0023A3"/>
                </a:solidFill>
                <a:latin typeface="Arial" panose="020B0604020202020204" pitchFamily="34" charset="0"/>
                <a:cs typeface="Arial" panose="020B0604020202020204" pitchFamily="34" charset="0"/>
              </a:rPr>
              <a:t>) – în cazul în care entitatea realizează operațiuni interne cu alte persoane impozabile.</a:t>
            </a:r>
            <a:endParaRPr lang="en-US" b="1" dirty="0">
              <a:solidFill>
                <a:srgbClr val="0023A3"/>
              </a:solidFill>
              <a:latin typeface="Arial" panose="020B0604020202020204" pitchFamily="34" charset="0"/>
              <a:cs typeface="Arial" panose="020B0604020202020204" pitchFamily="34" charset="0"/>
            </a:endParaRPr>
          </a:p>
          <a:p>
            <a:pPr marL="466725" algn="just">
              <a:spcAft>
                <a:spcPts val="600"/>
              </a:spcAft>
            </a:pPr>
            <a:r>
              <a:rPr lang="ro-RO" dirty="0">
                <a:solidFill>
                  <a:srgbClr val="0023A3"/>
                </a:solidFill>
                <a:latin typeface="Arial" panose="020B0604020202020204" pitchFamily="34" charset="0"/>
                <a:cs typeface="Arial" panose="020B0604020202020204" pitchFamily="34" charset="0"/>
              </a:rPr>
              <a:t>Declarația se depune la organul fiscal competent până în data de 30 inclusiv a lunii următoare încheierii perioadei de raportare declarate pentru depunerea decontului (luna, trimestrul etc.), inclusiv dacă în această perioadă nu au fost realizate operațiuni de natura celor care fac obiectul declarației. În cazul în care perioada de raportare este luna calendaristică, termenul de depunere a declarației pentru luna ianuarie este până la data de 28, respectiv 29 februarie.</a:t>
            </a:r>
          </a:p>
          <a:p>
            <a:pPr algn="just">
              <a:spcAft>
                <a:spcPts val="600"/>
              </a:spcAft>
            </a:pPr>
            <a:endParaRPr lang="ro-RO" dirty="0">
              <a:solidFill>
                <a:srgbClr val="0023A3"/>
              </a:solidFill>
              <a:latin typeface="Arial" panose="020B0604020202020204" pitchFamily="34" charset="0"/>
              <a:cs typeface="Arial" panose="020B0604020202020204" pitchFamily="34" charset="0"/>
            </a:endParaRPr>
          </a:p>
          <a:p>
            <a:pPr algn="just">
              <a:spcAft>
                <a:spcPts val="600"/>
              </a:spcAft>
            </a:pPr>
            <a:r>
              <a:rPr lang="ro-RO" b="1" u="sng" dirty="0">
                <a:solidFill>
                  <a:srgbClr val="0023A3"/>
                </a:solidFill>
                <a:latin typeface="Arial" panose="020B0604020202020204" pitchFamily="34" charset="0"/>
                <a:cs typeface="Arial" panose="020B0604020202020204" pitchFamily="34" charset="0"/>
              </a:rPr>
              <a:t>TVA la încasare</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impozabile pot opta să aplice sistemul de TVA la încasare – care este un </a:t>
            </a:r>
            <a:r>
              <a:rPr lang="ro-RO" b="1" dirty="0">
                <a:solidFill>
                  <a:srgbClr val="0023A3"/>
                </a:solidFill>
                <a:latin typeface="Arial" panose="020B0604020202020204" pitchFamily="34" charset="0"/>
                <a:cs typeface="Arial" panose="020B0604020202020204" pitchFamily="34" charset="0"/>
              </a:rPr>
              <a:t>sistem care are ca efect amânarea exigibilității TVA colectată și deductibilă, până la momentul încasării / plății facturilor emise / primite.</a:t>
            </a:r>
            <a:endParaRPr lang="en-US" dirty="0">
              <a:solidFill>
                <a:srgbClr val="0023A3"/>
              </a:solidFill>
              <a:latin typeface="Arial" panose="020B0604020202020204" pitchFamily="34" charset="0"/>
              <a:cs typeface="Arial" panose="020B0604020202020204" pitchFamily="34" charset="0"/>
            </a:endParaRPr>
          </a:p>
          <a:p>
            <a:pPr marL="342900" indent="-342900" algn="just">
              <a:spcAft>
                <a:spcPts val="600"/>
              </a:spcAft>
              <a:buFont typeface="Wingdings" panose="05000000000000000000" pitchFamily="2" charset="2"/>
              <a:buChar char="Ø"/>
            </a:pPr>
            <a:r>
              <a:rPr lang="ro-RO" dirty="0">
                <a:solidFill>
                  <a:srgbClr val="0023A3"/>
                </a:solidFill>
                <a:latin typeface="Arial" panose="020B0604020202020204" pitchFamily="34" charset="0"/>
                <a:cs typeface="Arial" panose="020B0604020202020204" pitchFamily="34" charset="0"/>
              </a:rPr>
              <a:t>Persoanele impozabile pot opta pentru aplicarea acestui sistem în măsura în care, pentru anul precedent, veniturile nu au depășit plafonul de 4.500.000 lei.</a:t>
            </a:r>
            <a:endParaRPr lang="en-US"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endParaRPr lang="en-US" dirty="0">
              <a:solidFill>
                <a:srgbClr val="0023A3"/>
              </a:solidFill>
              <a:latin typeface="Arial" panose="020B0604020202020204" pitchFamily="34" charset="0"/>
              <a:cs typeface="Arial" panose="020B0604020202020204" pitchFamily="34" charset="0"/>
            </a:endParaRPr>
          </a:p>
          <a:p>
            <a:pPr lvl="0"/>
            <a:endParaRPr lang="en-US" dirty="0"/>
          </a:p>
          <a:p>
            <a:pPr marL="342900" indent="-342900">
              <a:buFont typeface="Wingdings" panose="05000000000000000000" pitchFamily="2" charset="2"/>
              <a:buChar char="Ø"/>
            </a:pPr>
            <a:endParaRPr lang="en-US" dirty="0"/>
          </a:p>
          <a:p>
            <a:pPr marL="342900" lvl="0" indent="-342900">
              <a:buFont typeface="Wingdings" panose="05000000000000000000" pitchFamily="2" charset="2"/>
              <a:buChar char="Ø"/>
            </a:pPr>
            <a:endParaRPr lang="en-US" dirty="0"/>
          </a:p>
          <a:p>
            <a:pPr marL="342900" indent="-342900" algn="just">
              <a:lnSpc>
                <a:spcPct val="114000"/>
              </a:lnSpc>
              <a:spcAft>
                <a:spcPts val="600"/>
              </a:spcAft>
              <a:buFont typeface="Wingdings" panose="05000000000000000000" pitchFamily="2" charset="2"/>
              <a:buChar char="Ø"/>
            </a:pPr>
            <a:endParaRPr lang="en-US" dirty="0">
              <a:solidFill>
                <a:srgbClr val="0023A3"/>
              </a:solidFill>
              <a:latin typeface="Arial" panose="020B0604020202020204" pitchFamily="34" charset="0"/>
              <a:cs typeface="Arial" panose="020B0604020202020204" pitchFamily="34" charset="0"/>
            </a:endParaRPr>
          </a:p>
          <a:p>
            <a:pPr marL="342900" lvl="0" indent="-342900" algn="just">
              <a:lnSpc>
                <a:spcPct val="114000"/>
              </a:lnSpc>
              <a:spcAft>
                <a:spcPts val="600"/>
              </a:spcAft>
              <a:buFont typeface="Wingdings" panose="05000000000000000000" pitchFamily="2" charset="2"/>
              <a:buChar char="Ø"/>
            </a:pPr>
            <a:endParaRPr lang="en-US"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1249218"/>
      </p:ext>
    </p:extLst>
  </p:cSld>
  <p:clrMapOvr>
    <a:masterClrMapping/>
  </p:clrMapOvr>
  <p:transition spd="med"/>
</p:sld>
</file>

<file path=ppt/theme/theme1.xml><?xml version="1.0" encoding="utf-8"?>
<a:theme xmlns:a="http://schemas.openxmlformats.org/drawingml/2006/main" name="White">
  <a:themeElements>
    <a:clrScheme name="Powerbiz-Builder">
      <a:dk1>
        <a:srgbClr val="656D78"/>
      </a:dk1>
      <a:lt1>
        <a:srgbClr val="FFFFFF"/>
      </a:lt1>
      <a:dk2>
        <a:srgbClr val="B3B7BE"/>
      </a:dk2>
      <a:lt2>
        <a:srgbClr val="272B2F"/>
      </a:lt2>
      <a:accent1>
        <a:srgbClr val="3A65F2"/>
      </a:accent1>
      <a:accent2>
        <a:srgbClr val="18188C"/>
      </a:accent2>
      <a:accent3>
        <a:srgbClr val="FB4D3D"/>
      </a:accent3>
      <a:accent4>
        <a:srgbClr val="FFB400"/>
      </a:accent4>
      <a:accent5>
        <a:srgbClr val="06A77D"/>
      </a:accent5>
      <a:accent6>
        <a:srgbClr val="95C623"/>
      </a:accent6>
      <a:hlink>
        <a:srgbClr val="3A65F2"/>
      </a:hlink>
      <a:folHlink>
        <a:srgbClr val="3A65F2"/>
      </a:folHlink>
    </a:clrScheme>
    <a:fontScheme name="White">
      <a:majorFont>
        <a:latin typeface="Montserrat Medium"/>
        <a:ea typeface="Montserrat Medium"/>
        <a:cs typeface="Montserrat Medium"/>
      </a:majorFont>
      <a:minorFont>
        <a:latin typeface="Montserrat SemiBold"/>
        <a:ea typeface="Montserrat SemiBold"/>
        <a:cs typeface="Montserrat SemiBol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A65F2"/>
        </a:solid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3A65F2"/>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Montserrat Medium"/>
        <a:ea typeface="Montserrat Medium"/>
        <a:cs typeface="Montserrat Medium"/>
      </a:majorFont>
      <a:minorFont>
        <a:latin typeface="Montserrat SemiBold"/>
        <a:ea typeface="Montserrat SemiBold"/>
        <a:cs typeface="Montserrat SemiBol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A65F2"/>
        </a:solid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3A65F2"/>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l" defTabSz="821531" rtl="0" fontAlgn="auto" latinLnBrk="0" hangingPunct="0">
          <a:lnSpc>
            <a:spcPct val="140000"/>
          </a:lnSpc>
          <a:spcBef>
            <a:spcPts val="0"/>
          </a:spcBef>
          <a:spcAft>
            <a:spcPts val="0"/>
          </a:spcAft>
          <a:buClrTx/>
          <a:buSzTx/>
          <a:buFontTx/>
          <a:buNone/>
          <a:tabLst/>
          <a:defRPr kumimoji="0" sz="2400" b="0" i="0" u="none" strike="noStrike" cap="none" spc="0" normalizeH="0" baseline="0">
            <a:ln>
              <a:noFill/>
            </a:ln>
            <a:solidFill>
              <a:srgbClr val="656D78"/>
            </a:solidFill>
            <a:effectLst/>
            <a:uFillTx/>
            <a:latin typeface="Montserrat Regular"/>
            <a:ea typeface="Montserrat Regular"/>
            <a:cs typeface="Montserrat Regular"/>
            <a:sym typeface="Montserra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1966</TotalTime>
  <Words>4968</Words>
  <Application>Microsoft Office PowerPoint</Application>
  <PresentationFormat>Custom</PresentationFormat>
  <Paragraphs>344</Paragraphs>
  <Slides>29</Slides>
  <Notes>27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Helvetica Neue</vt:lpstr>
      <vt:lpstr>Helvetica Neue Medium</vt:lpstr>
      <vt:lpstr>Helvetica Neue Thin</vt:lpstr>
      <vt:lpstr>Montserrat Regular</vt:lpstr>
      <vt:lpstr>Symbol</vt:lpstr>
      <vt:lpstr>Times New Roman</vt:lpstr>
      <vt:lpstr>Wingdings</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George Cotoban</dc:creator>
  <cp:lastModifiedBy>Anda Diaconescu</cp:lastModifiedBy>
  <cp:revision>367</cp:revision>
  <cp:lastPrinted>2025-09-01T09:33:45Z</cp:lastPrinted>
  <dcterms:modified xsi:type="dcterms:W3CDTF">2025-09-01T10:35:36Z</dcterms:modified>
</cp:coreProperties>
</file>